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6" r:id="rId3"/>
    <p:sldId id="271" r:id="rId4"/>
    <p:sldId id="294" r:id="rId5"/>
    <p:sldId id="295" r:id="rId6"/>
    <p:sldId id="296" r:id="rId7"/>
    <p:sldId id="297" r:id="rId8"/>
    <p:sldId id="258" r:id="rId9"/>
    <p:sldId id="259" r:id="rId10"/>
    <p:sldId id="260" r:id="rId11"/>
    <p:sldId id="261" r:id="rId12"/>
    <p:sldId id="263" r:id="rId13"/>
    <p:sldId id="264" r:id="rId14"/>
    <p:sldId id="266" r:id="rId15"/>
    <p:sldId id="267" r:id="rId16"/>
    <p:sldId id="268" r:id="rId17"/>
    <p:sldId id="284" r:id="rId18"/>
    <p:sldId id="290" r:id="rId19"/>
    <p:sldId id="291" r:id="rId20"/>
    <p:sldId id="292" r:id="rId21"/>
    <p:sldId id="298" r:id="rId22"/>
    <p:sldId id="293" r:id="rId23"/>
    <p:sldId id="286" r:id="rId24"/>
    <p:sldId id="287" r:id="rId25"/>
    <p:sldId id="288" r:id="rId26"/>
    <p:sldId id="289"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73DE-2000-455C-BCCF-C0C105003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F7A0E4-47CB-42BD-BB59-C6D170AA5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2B095-7AB4-4912-8442-3BBDBE8CD030}"/>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5" name="Footer Placeholder 4">
            <a:extLst>
              <a:ext uri="{FF2B5EF4-FFF2-40B4-BE49-F238E27FC236}">
                <a16:creationId xmlns:a16="http://schemas.microsoft.com/office/drawing/2014/main" id="{75DED8AE-6BDB-4EB8-AE0B-49977729E7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855A2-74C9-4815-9BE9-4DEB744D9656}"/>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540618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D774-7128-4215-B1D4-5DDD623E1F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B1C51E-F38C-44DA-9EFB-4A25207E19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04C02-BA93-4DE8-978E-36FCDA2E2519}"/>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5" name="Footer Placeholder 4">
            <a:extLst>
              <a:ext uri="{FF2B5EF4-FFF2-40B4-BE49-F238E27FC236}">
                <a16:creationId xmlns:a16="http://schemas.microsoft.com/office/drawing/2014/main" id="{B90E0D8A-255E-4985-8A0F-86B361850E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5ACE0F-4DB7-46A3-8BAE-D7CB58F49E4F}"/>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246531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AC5BE-C4FF-4AAE-8AB3-E2621EF4A3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E7A44-3E38-4D25-A8DA-F5B940535E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717EA-A051-4A6D-9590-2EA12C20C2EB}"/>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5" name="Footer Placeholder 4">
            <a:extLst>
              <a:ext uri="{FF2B5EF4-FFF2-40B4-BE49-F238E27FC236}">
                <a16:creationId xmlns:a16="http://schemas.microsoft.com/office/drawing/2014/main" id="{D14EAB25-9CC3-457B-9184-EBFC0E8BC6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126032-D0A3-4B44-B85B-CD5DDD09F277}"/>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45251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9456-8429-471B-B5AB-C4E593BD2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0A51C-1983-45DB-9195-0110431A1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158A4-1D03-4673-B3D4-0EB8A3260403}"/>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5" name="Footer Placeholder 4">
            <a:extLst>
              <a:ext uri="{FF2B5EF4-FFF2-40B4-BE49-F238E27FC236}">
                <a16:creationId xmlns:a16="http://schemas.microsoft.com/office/drawing/2014/main" id="{BC0F3B85-FF38-4025-BA12-409E9880CD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D5323A-DDB8-44B0-84D0-1FB517A653CA}"/>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409594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09BB-61A4-4899-9E20-D9B6B9A908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6DCE14-B469-49D7-BBD3-7D69108688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0C4F94-ACDA-462D-BCF6-5A4F3A2ACC9C}"/>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5" name="Footer Placeholder 4">
            <a:extLst>
              <a:ext uri="{FF2B5EF4-FFF2-40B4-BE49-F238E27FC236}">
                <a16:creationId xmlns:a16="http://schemas.microsoft.com/office/drawing/2014/main" id="{9C0C0991-F9A6-4C1E-87B1-73F7265BE5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4743E3-288D-4028-87E6-FD8044D353FE}"/>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13884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CFAE-6537-4330-8586-0F6124E126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1912F-B55E-4B6D-96C5-49B9E97DE4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55177B-FDD7-4823-AADE-D648AFE973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3B49F7-AA11-49B3-9F19-5BD8C8679409}"/>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6" name="Footer Placeholder 5">
            <a:extLst>
              <a:ext uri="{FF2B5EF4-FFF2-40B4-BE49-F238E27FC236}">
                <a16:creationId xmlns:a16="http://schemas.microsoft.com/office/drawing/2014/main" id="{853F15F4-58B7-4D90-B4A3-4FBD75669B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72580A-04CA-4020-9165-383CBF9F5A0B}"/>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85014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ECB3-53D0-4B3A-93BC-7AA44DE7F8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A4AC81-3AE4-4C70-8DEA-81A619322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674E13-CC27-4254-A4C5-B66BA2D799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85CF97-9D8C-49DF-8ACC-2A24B39FC2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5FE0A6-A532-461A-AEFD-AF37F33D69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91913-786E-4890-A985-76A6D410F341}"/>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8" name="Footer Placeholder 7">
            <a:extLst>
              <a:ext uri="{FF2B5EF4-FFF2-40B4-BE49-F238E27FC236}">
                <a16:creationId xmlns:a16="http://schemas.microsoft.com/office/drawing/2014/main" id="{1CA8111A-5F95-4635-A13E-6E379B70BB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D9F0F0-EB79-46AD-9C3F-9EFF626C18C5}"/>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5897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88C6-D06E-47EB-B10D-A4FDDDFE38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B7581-0292-4EAE-869D-1DE4E6AE272A}"/>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4" name="Footer Placeholder 3">
            <a:extLst>
              <a:ext uri="{FF2B5EF4-FFF2-40B4-BE49-F238E27FC236}">
                <a16:creationId xmlns:a16="http://schemas.microsoft.com/office/drawing/2014/main" id="{9D1649F8-AA87-4C4E-9DF5-5D31D879C1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F0E5DF-EB29-4939-84C7-E523CE43F5A8}"/>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186037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9B2BF-54A3-4E7C-B6DC-36C9670BCAE1}"/>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3" name="Footer Placeholder 2">
            <a:extLst>
              <a:ext uri="{FF2B5EF4-FFF2-40B4-BE49-F238E27FC236}">
                <a16:creationId xmlns:a16="http://schemas.microsoft.com/office/drawing/2014/main" id="{86430013-5648-4F32-8606-17BF68D29A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536D43-19B7-4939-86C7-DC68969EB8CD}"/>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31772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4419-CE6C-4878-9E87-EBA52D106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82E62B-523A-4B1D-9017-A48416701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52868F-D352-4407-9801-FE4EA4805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57F035-779E-4BCE-9A7B-053B18EAA8E7}"/>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6" name="Footer Placeholder 5">
            <a:extLst>
              <a:ext uri="{FF2B5EF4-FFF2-40B4-BE49-F238E27FC236}">
                <a16:creationId xmlns:a16="http://schemas.microsoft.com/office/drawing/2014/main" id="{4A5D2D70-2AD4-4231-94D9-B1034BB27C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CF2E51-108C-4B7D-8BA2-59EEBA46553E}"/>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103406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9485-40D9-4391-9780-A4F18B023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8CF3E9-C3D8-49A5-B8B9-4472B0E341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F6E653-0341-4B8B-9000-BB3F82890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ADCB12-5EC4-4DA4-8423-72672CE235F8}"/>
              </a:ext>
            </a:extLst>
          </p:cNvPr>
          <p:cNvSpPr>
            <a:spLocks noGrp="1"/>
          </p:cNvSpPr>
          <p:nvPr>
            <p:ph type="dt" sz="half" idx="10"/>
          </p:nvPr>
        </p:nvSpPr>
        <p:spPr/>
        <p:txBody>
          <a:bodyPr/>
          <a:lstStyle/>
          <a:p>
            <a:fld id="{B4ABACF0-AEB2-405F-AC07-11D533A43ECD}" type="datetimeFigureOut">
              <a:rPr lang="en-US" smtClean="0"/>
              <a:t>7/28/2021</a:t>
            </a:fld>
            <a:endParaRPr lang="en-US" dirty="0"/>
          </a:p>
        </p:txBody>
      </p:sp>
      <p:sp>
        <p:nvSpPr>
          <p:cNvPr id="6" name="Footer Placeholder 5">
            <a:extLst>
              <a:ext uri="{FF2B5EF4-FFF2-40B4-BE49-F238E27FC236}">
                <a16:creationId xmlns:a16="http://schemas.microsoft.com/office/drawing/2014/main" id="{37A330C8-352A-4E34-9237-75F9DE3B4E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2A7055-93E7-43C3-A3AA-54F13F3379B4}"/>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364634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BC8D0E-8D80-4588-9556-8FFFC4464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1EA8BE-5734-44EC-AC34-86EBF21A8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B3C9A-633F-457A-AC20-C4FE47D74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BACF0-AEB2-405F-AC07-11D533A43ECD}" type="datetimeFigureOut">
              <a:rPr lang="en-US" smtClean="0"/>
              <a:t>7/28/2021</a:t>
            </a:fld>
            <a:endParaRPr lang="en-US" dirty="0"/>
          </a:p>
        </p:txBody>
      </p:sp>
      <p:sp>
        <p:nvSpPr>
          <p:cNvPr id="5" name="Footer Placeholder 4">
            <a:extLst>
              <a:ext uri="{FF2B5EF4-FFF2-40B4-BE49-F238E27FC236}">
                <a16:creationId xmlns:a16="http://schemas.microsoft.com/office/drawing/2014/main" id="{A2228996-EB77-4E73-95B0-03AE74CE9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D83407-89E7-41DD-ABF4-ECB965756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C6247-2D50-4A5F-9841-39F0605C7EF4}" type="slidenum">
              <a:rPr lang="en-US" smtClean="0"/>
              <a:t>‹#›</a:t>
            </a:fld>
            <a:endParaRPr lang="en-US" dirty="0"/>
          </a:p>
        </p:txBody>
      </p:sp>
    </p:spTree>
    <p:extLst>
      <p:ext uri="{BB962C8B-B14F-4D97-AF65-F5344CB8AC3E}">
        <p14:creationId xmlns:p14="http://schemas.microsoft.com/office/powerpoint/2010/main" val="372121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mpmasters.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ampmasters.org/"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3E718-74D9-4DB1-8848-92F6017E9E19}"/>
              </a:ext>
            </a:extLst>
          </p:cNvPr>
          <p:cNvPicPr>
            <a:picLocks noChangeAspect="1"/>
          </p:cNvPicPr>
          <p:nvPr/>
        </p:nvPicPr>
        <p:blipFill rotWithShape="1">
          <a:blip r:embed="rId2"/>
          <a:srcRect t="4396" b="6399"/>
          <a:stretch/>
        </p:blipFill>
        <p:spPr>
          <a:xfrm>
            <a:off x="0" y="1546578"/>
            <a:ext cx="12192000" cy="5311422"/>
          </a:xfrm>
          <a:prstGeom prst="rect">
            <a:avLst/>
          </a:prstGeom>
        </p:spPr>
      </p:pic>
      <p:sp>
        <p:nvSpPr>
          <p:cNvPr id="6" name="Rectangle 5">
            <a:extLst>
              <a:ext uri="{FF2B5EF4-FFF2-40B4-BE49-F238E27FC236}">
                <a16:creationId xmlns:a16="http://schemas.microsoft.com/office/drawing/2014/main" id="{D0440680-A9C3-4035-87AD-F16523F6CE33}"/>
              </a:ext>
            </a:extLst>
          </p:cNvPr>
          <p:cNvSpPr/>
          <p:nvPr/>
        </p:nvSpPr>
        <p:spPr>
          <a:xfrm>
            <a:off x="1933536" y="0"/>
            <a:ext cx="7820064" cy="646331"/>
          </a:xfrm>
          <a:prstGeom prst="rect">
            <a:avLst/>
          </a:prstGeom>
        </p:spPr>
        <p:txBody>
          <a:bodyPr wrap="square">
            <a:spAutoFit/>
          </a:bodyPr>
          <a:lstStyle/>
          <a:p>
            <a:r>
              <a:rPr lang="en-US" sz="3600" b="1" dirty="0"/>
              <a:t>CM SYSTEM GUIDE #4 – UNIT LEADERS </a:t>
            </a:r>
          </a:p>
        </p:txBody>
      </p:sp>
      <p:sp>
        <p:nvSpPr>
          <p:cNvPr id="8" name="TextBox 7">
            <a:extLst>
              <a:ext uri="{FF2B5EF4-FFF2-40B4-BE49-F238E27FC236}">
                <a16:creationId xmlns:a16="http://schemas.microsoft.com/office/drawing/2014/main" id="{A49D11FB-2984-4275-8C96-9C665C32BC1D}"/>
              </a:ext>
            </a:extLst>
          </p:cNvPr>
          <p:cNvSpPr txBox="1"/>
          <p:nvPr/>
        </p:nvSpPr>
        <p:spPr>
          <a:xfrm>
            <a:off x="225287" y="323165"/>
            <a:ext cx="11741425" cy="122341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COUNCIL WILL EMAIL </a:t>
            </a:r>
            <a:r>
              <a:rPr lang="en-US" sz="1200" dirty="0">
                <a:latin typeface="Arial" panose="020B0604020202020204" pitchFamily="34" charset="0"/>
                <a:cs typeface="Arial" panose="020B0604020202020204" pitchFamily="34" charset="0"/>
              </a:rPr>
              <a:t>TO UNIT LEADER A “SINGLE-SIGN ON LINK. USE THE LINK TO ACCESS THE ORDERING SYSTEM. </a:t>
            </a:r>
          </a:p>
          <a:p>
            <a:r>
              <a:rPr lang="en-US" sz="1200" b="1" dirty="0">
                <a:latin typeface="Arial" panose="020B0604020202020204" pitchFamily="34" charset="0"/>
                <a:cs typeface="Arial" panose="020B0604020202020204" pitchFamily="34" charset="0"/>
              </a:rPr>
              <a:t>OR</a:t>
            </a:r>
          </a:p>
          <a:p>
            <a:r>
              <a:rPr lang="en-US" sz="1200" dirty="0">
                <a:latin typeface="Arial" panose="020B0604020202020204" pitchFamily="34" charset="0"/>
                <a:cs typeface="Arial" panose="020B0604020202020204" pitchFamily="34" charset="0"/>
              </a:rPr>
              <a:t>ACCESS VIA  </a:t>
            </a:r>
            <a:r>
              <a:rPr lang="en-US" sz="1200" dirty="0">
                <a:latin typeface="Arial" panose="020B0604020202020204" pitchFamily="34" charset="0"/>
                <a:cs typeface="Arial" panose="020B0604020202020204" pitchFamily="34" charset="0"/>
                <a:hlinkClick r:id="rId3"/>
              </a:rPr>
              <a:t>WWW.CAMPMASTERS.ORG</a:t>
            </a:r>
            <a:r>
              <a:rPr lang="en-US" sz="1200" dirty="0">
                <a:latin typeface="Arial" panose="020B0604020202020204" pitchFamily="34" charset="0"/>
                <a:cs typeface="Arial" panose="020B0604020202020204" pitchFamily="34" charset="0"/>
              </a:rPr>
              <a:t>; see bottom left on screen “Council/Units/Scouts Log In Here”.  YOUR UNIQUE EMAIL WILL BE YOUR LOG-IN.  CLICK ON FORGOT PASSWORD AT BOTTOM OF LOGIN BOX.  ENTER YOUR EMAIL ON NEXT SCREEN TO SEND A SET UP PASSWORD LINK TO YOUR EMAIL.</a:t>
            </a:r>
          </a:p>
          <a:p>
            <a:r>
              <a:rPr lang="en-US" sz="1350" b="1" dirty="0">
                <a:latin typeface="Arial" panose="020B0604020202020204" pitchFamily="34" charset="0"/>
                <a:cs typeface="Arial" panose="020B0604020202020204" pitchFamily="34" charset="0"/>
              </a:rPr>
              <a:t>** use Google Chrome or Firefox Web Browser</a:t>
            </a:r>
          </a:p>
        </p:txBody>
      </p:sp>
    </p:spTree>
    <p:extLst>
      <p:ext uri="{BB962C8B-B14F-4D97-AF65-F5344CB8AC3E}">
        <p14:creationId xmlns:p14="http://schemas.microsoft.com/office/powerpoint/2010/main" val="146173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313C61-8B79-491D-92FD-6F008C508ED7}"/>
              </a:ext>
            </a:extLst>
          </p:cNvPr>
          <p:cNvPicPr>
            <a:picLocks noChangeAspect="1"/>
          </p:cNvPicPr>
          <p:nvPr/>
        </p:nvPicPr>
        <p:blipFill rotWithShape="1">
          <a:blip r:embed="rId2"/>
          <a:srcRect t="5025" b="5806"/>
          <a:stretch/>
        </p:blipFill>
        <p:spPr>
          <a:xfrm>
            <a:off x="66052" y="404512"/>
            <a:ext cx="12059895" cy="6048976"/>
          </a:xfrm>
          <a:prstGeom prst="rect">
            <a:avLst/>
          </a:prstGeom>
        </p:spPr>
      </p:pic>
      <p:sp>
        <p:nvSpPr>
          <p:cNvPr id="3" name="TextBox 2">
            <a:extLst>
              <a:ext uri="{FF2B5EF4-FFF2-40B4-BE49-F238E27FC236}">
                <a16:creationId xmlns:a16="http://schemas.microsoft.com/office/drawing/2014/main" id="{9A0FF51E-750D-4046-BB7F-2DE0301C324C}"/>
              </a:ext>
            </a:extLst>
          </p:cNvPr>
          <p:cNvSpPr txBox="1"/>
          <p:nvPr/>
        </p:nvSpPr>
        <p:spPr>
          <a:xfrm>
            <a:off x="2319131" y="2828835"/>
            <a:ext cx="2360598" cy="1754326"/>
          </a:xfrm>
          <a:prstGeom prst="rect">
            <a:avLst/>
          </a:prstGeom>
          <a:noFill/>
        </p:spPr>
        <p:txBody>
          <a:bodyPr wrap="square" rtlCol="0">
            <a:spAutoFit/>
          </a:bodyPr>
          <a:lstStyle/>
          <a:p>
            <a:r>
              <a:rPr lang="en-US" b="1" dirty="0">
                <a:highlight>
                  <a:srgbClr val="FFFF00"/>
                </a:highlight>
              </a:rPr>
              <a:t>Click “Place an Order” on Sale Type  to be entered</a:t>
            </a:r>
          </a:p>
          <a:p>
            <a:endParaRPr lang="en-US" b="1" dirty="0">
              <a:highlight>
                <a:srgbClr val="FFFF00"/>
              </a:highlight>
            </a:endParaRPr>
          </a:p>
          <a:p>
            <a:r>
              <a:rPr lang="en-US" b="1" dirty="0">
                <a:highlight>
                  <a:srgbClr val="FFFF00"/>
                </a:highlight>
              </a:rPr>
              <a:t>Make sure to click CORRECT SALE TYPE!  </a:t>
            </a:r>
          </a:p>
        </p:txBody>
      </p:sp>
      <p:sp>
        <p:nvSpPr>
          <p:cNvPr id="4" name="Arrow: Up 3">
            <a:extLst>
              <a:ext uri="{FF2B5EF4-FFF2-40B4-BE49-F238E27FC236}">
                <a16:creationId xmlns:a16="http://schemas.microsoft.com/office/drawing/2014/main" id="{A03BBED3-FDC0-443A-A7DF-21F1BAB49FF8}"/>
              </a:ext>
            </a:extLst>
          </p:cNvPr>
          <p:cNvSpPr/>
          <p:nvPr/>
        </p:nvSpPr>
        <p:spPr>
          <a:xfrm>
            <a:off x="7104307" y="3539960"/>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129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4FDADC-9A3C-46EA-A237-ACE1C0BDA82F}"/>
              </a:ext>
            </a:extLst>
          </p:cNvPr>
          <p:cNvPicPr>
            <a:picLocks noChangeAspect="1"/>
          </p:cNvPicPr>
          <p:nvPr/>
        </p:nvPicPr>
        <p:blipFill rotWithShape="1">
          <a:blip r:embed="rId2"/>
          <a:srcRect b="5806"/>
          <a:stretch/>
        </p:blipFill>
        <p:spPr>
          <a:xfrm>
            <a:off x="0" y="0"/>
            <a:ext cx="12192000" cy="6459794"/>
          </a:xfrm>
          <a:prstGeom prst="rect">
            <a:avLst/>
          </a:prstGeom>
        </p:spPr>
      </p:pic>
      <p:sp>
        <p:nvSpPr>
          <p:cNvPr id="3" name="Arrow: Up 2">
            <a:extLst>
              <a:ext uri="{FF2B5EF4-FFF2-40B4-BE49-F238E27FC236}">
                <a16:creationId xmlns:a16="http://schemas.microsoft.com/office/drawing/2014/main" id="{E93B135E-E470-432D-A5B7-90C9A63DD497}"/>
              </a:ext>
            </a:extLst>
          </p:cNvPr>
          <p:cNvSpPr/>
          <p:nvPr/>
        </p:nvSpPr>
        <p:spPr>
          <a:xfrm>
            <a:off x="5611368" y="2005780"/>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7F54FD-D362-4DAA-90D1-6FF2607EE9C4}"/>
              </a:ext>
            </a:extLst>
          </p:cNvPr>
          <p:cNvSpPr txBox="1"/>
          <p:nvPr/>
        </p:nvSpPr>
        <p:spPr>
          <a:xfrm>
            <a:off x="6400800" y="2566219"/>
            <a:ext cx="4108174" cy="646331"/>
          </a:xfrm>
          <a:prstGeom prst="rect">
            <a:avLst/>
          </a:prstGeom>
          <a:noFill/>
        </p:spPr>
        <p:txBody>
          <a:bodyPr wrap="square" rtlCol="0">
            <a:spAutoFit/>
          </a:bodyPr>
          <a:lstStyle/>
          <a:p>
            <a:r>
              <a:rPr lang="en-US" b="1" dirty="0">
                <a:highlight>
                  <a:srgbClr val="FFFF00"/>
                </a:highlight>
              </a:rPr>
              <a:t>Click “PRODUCTS -  available products for sale type will populate on the screen</a:t>
            </a:r>
          </a:p>
        </p:txBody>
      </p:sp>
      <p:sp>
        <p:nvSpPr>
          <p:cNvPr id="5" name="Rectangle 4">
            <a:extLst>
              <a:ext uri="{FF2B5EF4-FFF2-40B4-BE49-F238E27FC236}">
                <a16:creationId xmlns:a16="http://schemas.microsoft.com/office/drawing/2014/main" id="{87E9A112-ED8E-4F08-973D-FFB0A0B8AA69}"/>
              </a:ext>
            </a:extLst>
          </p:cNvPr>
          <p:cNvSpPr/>
          <p:nvPr/>
        </p:nvSpPr>
        <p:spPr>
          <a:xfrm>
            <a:off x="9144000" y="4227443"/>
            <a:ext cx="1762539" cy="9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167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F6C571-82A6-4C80-8C3C-3C5049266DD7}"/>
              </a:ext>
            </a:extLst>
          </p:cNvPr>
          <p:cNvPicPr>
            <a:picLocks noChangeAspect="1"/>
          </p:cNvPicPr>
          <p:nvPr/>
        </p:nvPicPr>
        <p:blipFill>
          <a:blip r:embed="rId2"/>
          <a:stretch>
            <a:fillRect/>
          </a:stretch>
        </p:blipFill>
        <p:spPr>
          <a:xfrm>
            <a:off x="0" y="1673"/>
            <a:ext cx="12192000" cy="6854653"/>
          </a:xfrm>
          <a:prstGeom prst="rect">
            <a:avLst/>
          </a:prstGeom>
        </p:spPr>
      </p:pic>
      <p:sp>
        <p:nvSpPr>
          <p:cNvPr id="3" name="Arrow: Down 2">
            <a:extLst>
              <a:ext uri="{FF2B5EF4-FFF2-40B4-BE49-F238E27FC236}">
                <a16:creationId xmlns:a16="http://schemas.microsoft.com/office/drawing/2014/main" id="{531D398D-49C6-4C23-A624-25356960C08A}"/>
              </a:ext>
            </a:extLst>
          </p:cNvPr>
          <p:cNvSpPr/>
          <p:nvPr/>
        </p:nvSpPr>
        <p:spPr>
          <a:xfrm>
            <a:off x="10561519" y="1056716"/>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4CD262A-C6D5-4724-8189-BB2A34C896D1}"/>
              </a:ext>
            </a:extLst>
          </p:cNvPr>
          <p:cNvSpPr txBox="1"/>
          <p:nvPr/>
        </p:nvSpPr>
        <p:spPr>
          <a:xfrm>
            <a:off x="8909700" y="0"/>
            <a:ext cx="1651819" cy="1754326"/>
          </a:xfrm>
          <a:prstGeom prst="rect">
            <a:avLst/>
          </a:prstGeom>
          <a:solidFill>
            <a:srgbClr val="FFFF00"/>
          </a:solidFill>
        </p:spPr>
        <p:txBody>
          <a:bodyPr wrap="square" rtlCol="0">
            <a:spAutoFit/>
          </a:bodyPr>
          <a:lstStyle/>
          <a:p>
            <a:r>
              <a:rPr lang="en-US" b="1" dirty="0"/>
              <a:t>Must be entered in container quantities equal to full cases.</a:t>
            </a:r>
          </a:p>
        </p:txBody>
      </p:sp>
      <p:sp>
        <p:nvSpPr>
          <p:cNvPr id="5" name="TextBox 4">
            <a:extLst>
              <a:ext uri="{FF2B5EF4-FFF2-40B4-BE49-F238E27FC236}">
                <a16:creationId xmlns:a16="http://schemas.microsoft.com/office/drawing/2014/main" id="{7288E170-75C4-4FC6-A1C7-294323B6FA75}"/>
              </a:ext>
            </a:extLst>
          </p:cNvPr>
          <p:cNvSpPr txBox="1"/>
          <p:nvPr/>
        </p:nvSpPr>
        <p:spPr>
          <a:xfrm>
            <a:off x="4734232" y="2521974"/>
            <a:ext cx="3038168" cy="646331"/>
          </a:xfrm>
          <a:prstGeom prst="rect">
            <a:avLst/>
          </a:prstGeom>
          <a:solidFill>
            <a:srgbClr val="FFFF00"/>
          </a:solidFill>
        </p:spPr>
        <p:txBody>
          <a:bodyPr wrap="square" rtlCol="0">
            <a:spAutoFit/>
          </a:bodyPr>
          <a:lstStyle/>
          <a:p>
            <a:r>
              <a:rPr lang="en-US" b="1" dirty="0"/>
              <a:t>Click Save when finished with order.</a:t>
            </a:r>
          </a:p>
        </p:txBody>
      </p:sp>
      <p:sp>
        <p:nvSpPr>
          <p:cNvPr id="2" name="Arrow: Up 1">
            <a:extLst>
              <a:ext uri="{FF2B5EF4-FFF2-40B4-BE49-F238E27FC236}">
                <a16:creationId xmlns:a16="http://schemas.microsoft.com/office/drawing/2014/main" id="{2238B5AC-045B-47F6-A344-F13FA2BEB86F}"/>
              </a:ext>
            </a:extLst>
          </p:cNvPr>
          <p:cNvSpPr/>
          <p:nvPr/>
        </p:nvSpPr>
        <p:spPr>
          <a:xfrm>
            <a:off x="1640168" y="1866731"/>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117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393CF-2220-4CAF-AF1B-F6BE1F2FD3B1}"/>
              </a:ext>
            </a:extLst>
          </p:cNvPr>
          <p:cNvPicPr>
            <a:picLocks noChangeAspect="1"/>
          </p:cNvPicPr>
          <p:nvPr/>
        </p:nvPicPr>
        <p:blipFill rotWithShape="1">
          <a:blip r:embed="rId2"/>
          <a:srcRect b="5591"/>
          <a:stretch/>
        </p:blipFill>
        <p:spPr>
          <a:xfrm>
            <a:off x="0" y="0"/>
            <a:ext cx="12192000" cy="6474542"/>
          </a:xfrm>
          <a:prstGeom prst="rect">
            <a:avLst/>
          </a:prstGeom>
        </p:spPr>
      </p:pic>
      <p:sp>
        <p:nvSpPr>
          <p:cNvPr id="3" name="TextBox 2">
            <a:extLst>
              <a:ext uri="{FF2B5EF4-FFF2-40B4-BE49-F238E27FC236}">
                <a16:creationId xmlns:a16="http://schemas.microsoft.com/office/drawing/2014/main" id="{0EF9AABF-BF77-4B63-ACE2-D9A1FE3856F1}"/>
              </a:ext>
            </a:extLst>
          </p:cNvPr>
          <p:cNvSpPr txBox="1"/>
          <p:nvPr/>
        </p:nvSpPr>
        <p:spPr>
          <a:xfrm>
            <a:off x="6453809" y="2079524"/>
            <a:ext cx="5208103" cy="1200329"/>
          </a:xfrm>
          <a:prstGeom prst="rect">
            <a:avLst/>
          </a:prstGeom>
          <a:noFill/>
        </p:spPr>
        <p:txBody>
          <a:bodyPr wrap="square" rtlCol="0">
            <a:spAutoFit/>
          </a:bodyPr>
          <a:lstStyle/>
          <a:p>
            <a:r>
              <a:rPr lang="en-US" b="1" dirty="0">
                <a:highlight>
                  <a:srgbClr val="FFFF00"/>
                </a:highlight>
              </a:rPr>
              <a:t>Once Order is complete and saved, Click  “SUMMARY” to review.  </a:t>
            </a:r>
          </a:p>
          <a:p>
            <a:r>
              <a:rPr lang="en-US" b="1" dirty="0">
                <a:highlight>
                  <a:srgbClr val="FFFF00"/>
                </a:highlight>
              </a:rPr>
              <a:t>Click “Submit to Council”</a:t>
            </a:r>
          </a:p>
          <a:p>
            <a:r>
              <a:rPr lang="en-US" b="1" dirty="0">
                <a:highlight>
                  <a:srgbClr val="FFFF00"/>
                </a:highlight>
              </a:rPr>
              <a:t>You can print a copy for your records from here.</a:t>
            </a:r>
          </a:p>
        </p:txBody>
      </p:sp>
      <p:sp>
        <p:nvSpPr>
          <p:cNvPr id="2" name="Arrow: Up 1">
            <a:extLst>
              <a:ext uri="{FF2B5EF4-FFF2-40B4-BE49-F238E27FC236}">
                <a16:creationId xmlns:a16="http://schemas.microsoft.com/office/drawing/2014/main" id="{3263DDEA-B1CD-47BD-B315-6D0CC61AF0EC}"/>
              </a:ext>
            </a:extLst>
          </p:cNvPr>
          <p:cNvSpPr/>
          <p:nvPr/>
        </p:nvSpPr>
        <p:spPr>
          <a:xfrm>
            <a:off x="2809461" y="2079524"/>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F4B90B8-88DB-44AE-BD47-A46C4C908748}"/>
              </a:ext>
            </a:extLst>
          </p:cNvPr>
          <p:cNvSpPr/>
          <p:nvPr/>
        </p:nvSpPr>
        <p:spPr>
          <a:xfrm>
            <a:off x="9144000" y="4227443"/>
            <a:ext cx="1762539" cy="9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Up 5">
            <a:extLst>
              <a:ext uri="{FF2B5EF4-FFF2-40B4-BE49-F238E27FC236}">
                <a16:creationId xmlns:a16="http://schemas.microsoft.com/office/drawing/2014/main" id="{1B875EDA-0034-47BB-865A-EB4E95A45228}"/>
              </a:ext>
            </a:extLst>
          </p:cNvPr>
          <p:cNvSpPr/>
          <p:nvPr/>
        </p:nvSpPr>
        <p:spPr>
          <a:xfrm>
            <a:off x="4389319" y="245059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75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503B77-8815-4943-A8F5-86AAB7526E32}"/>
              </a:ext>
            </a:extLst>
          </p:cNvPr>
          <p:cNvPicPr>
            <a:picLocks noChangeAspect="1"/>
          </p:cNvPicPr>
          <p:nvPr/>
        </p:nvPicPr>
        <p:blipFill rotWithShape="1">
          <a:blip r:embed="rId2"/>
          <a:srcRect b="5591"/>
          <a:stretch/>
        </p:blipFill>
        <p:spPr>
          <a:xfrm>
            <a:off x="0" y="0"/>
            <a:ext cx="12192000" cy="6474542"/>
          </a:xfrm>
          <a:prstGeom prst="rect">
            <a:avLst/>
          </a:prstGeom>
        </p:spPr>
      </p:pic>
      <p:sp>
        <p:nvSpPr>
          <p:cNvPr id="3" name="TextBox 2">
            <a:extLst>
              <a:ext uri="{FF2B5EF4-FFF2-40B4-BE49-F238E27FC236}">
                <a16:creationId xmlns:a16="http://schemas.microsoft.com/office/drawing/2014/main" id="{081C520A-4392-4582-B718-E7F4C98216F7}"/>
              </a:ext>
            </a:extLst>
          </p:cNvPr>
          <p:cNvSpPr txBox="1"/>
          <p:nvPr/>
        </p:nvSpPr>
        <p:spPr>
          <a:xfrm>
            <a:off x="2305878" y="4483510"/>
            <a:ext cx="9330599" cy="923330"/>
          </a:xfrm>
          <a:prstGeom prst="rect">
            <a:avLst/>
          </a:prstGeom>
          <a:noFill/>
        </p:spPr>
        <p:txBody>
          <a:bodyPr wrap="square" rtlCol="0">
            <a:spAutoFit/>
          </a:bodyPr>
          <a:lstStyle/>
          <a:p>
            <a:r>
              <a:rPr lang="en-US" b="1" dirty="0">
                <a:highlight>
                  <a:srgbClr val="FFFF00"/>
                </a:highlight>
              </a:rPr>
              <a:t>If you need to make changes to your submitted order, go back to your Dashboard and click  “Unit Orders”.  Screen will show all orders; click order# to be changed.  This will open the order to allow changes.  ANY CHANGES MUST BE MADE BEFORE “UNIT ORDER DUE” DATE</a:t>
            </a:r>
          </a:p>
        </p:txBody>
      </p:sp>
    </p:spTree>
    <p:extLst>
      <p:ext uri="{BB962C8B-B14F-4D97-AF65-F5344CB8AC3E}">
        <p14:creationId xmlns:p14="http://schemas.microsoft.com/office/powerpoint/2010/main" val="203157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11C8E1-2699-4B88-9C0C-C0CA8DFF24E1}"/>
              </a:ext>
            </a:extLst>
          </p:cNvPr>
          <p:cNvPicPr>
            <a:picLocks noChangeAspect="1"/>
          </p:cNvPicPr>
          <p:nvPr/>
        </p:nvPicPr>
        <p:blipFill rotWithShape="1">
          <a:blip r:embed="rId2"/>
          <a:srcRect b="5806"/>
          <a:stretch/>
        </p:blipFill>
        <p:spPr>
          <a:xfrm>
            <a:off x="0" y="-1"/>
            <a:ext cx="12192000" cy="6858001"/>
          </a:xfrm>
          <a:prstGeom prst="rect">
            <a:avLst/>
          </a:prstGeom>
        </p:spPr>
      </p:pic>
      <p:sp>
        <p:nvSpPr>
          <p:cNvPr id="3" name="TextBox 2">
            <a:extLst>
              <a:ext uri="{FF2B5EF4-FFF2-40B4-BE49-F238E27FC236}">
                <a16:creationId xmlns:a16="http://schemas.microsoft.com/office/drawing/2014/main" id="{AE074542-ECB2-4B13-A998-4C63BBD3A6E4}"/>
              </a:ext>
            </a:extLst>
          </p:cNvPr>
          <p:cNvSpPr txBox="1"/>
          <p:nvPr/>
        </p:nvSpPr>
        <p:spPr>
          <a:xfrm>
            <a:off x="5618922" y="2259101"/>
            <a:ext cx="5088835" cy="646331"/>
          </a:xfrm>
          <a:prstGeom prst="rect">
            <a:avLst/>
          </a:prstGeom>
          <a:noFill/>
        </p:spPr>
        <p:txBody>
          <a:bodyPr wrap="square" rtlCol="0">
            <a:spAutoFit/>
          </a:bodyPr>
          <a:lstStyle/>
          <a:p>
            <a:r>
              <a:rPr lang="en-US" b="1" dirty="0">
                <a:highlight>
                  <a:srgbClr val="FFFF00"/>
                </a:highlight>
              </a:rPr>
              <a:t>Click product to be changed. Once order is revised, click on “Save” then click on “SUMMARY”</a:t>
            </a:r>
          </a:p>
        </p:txBody>
      </p:sp>
      <p:sp>
        <p:nvSpPr>
          <p:cNvPr id="2" name="Arrow: Up 1">
            <a:extLst>
              <a:ext uri="{FF2B5EF4-FFF2-40B4-BE49-F238E27FC236}">
                <a16:creationId xmlns:a16="http://schemas.microsoft.com/office/drawing/2014/main" id="{FAF8172D-9FEC-44FC-B464-46B1E8F63DC8}"/>
              </a:ext>
            </a:extLst>
          </p:cNvPr>
          <p:cNvSpPr/>
          <p:nvPr/>
        </p:nvSpPr>
        <p:spPr>
          <a:xfrm>
            <a:off x="2495575" y="2416228"/>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393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F0DB63-1B9E-4D6E-A0FA-F66A1DF74A5D}"/>
              </a:ext>
            </a:extLst>
          </p:cNvPr>
          <p:cNvPicPr>
            <a:picLocks noChangeAspect="1"/>
          </p:cNvPicPr>
          <p:nvPr/>
        </p:nvPicPr>
        <p:blipFill rotWithShape="1">
          <a:blip r:embed="rId2"/>
          <a:srcRect b="5591"/>
          <a:stretch/>
        </p:blipFill>
        <p:spPr>
          <a:xfrm>
            <a:off x="0" y="0"/>
            <a:ext cx="12192000" cy="6474542"/>
          </a:xfrm>
          <a:prstGeom prst="rect">
            <a:avLst/>
          </a:prstGeom>
        </p:spPr>
      </p:pic>
      <p:sp>
        <p:nvSpPr>
          <p:cNvPr id="3" name="TextBox 2">
            <a:extLst>
              <a:ext uri="{FF2B5EF4-FFF2-40B4-BE49-F238E27FC236}">
                <a16:creationId xmlns:a16="http://schemas.microsoft.com/office/drawing/2014/main" id="{0573AD92-37C2-4B21-B9A1-D61AF8DDD4FE}"/>
              </a:ext>
            </a:extLst>
          </p:cNvPr>
          <p:cNvSpPr txBox="1"/>
          <p:nvPr/>
        </p:nvSpPr>
        <p:spPr>
          <a:xfrm>
            <a:off x="5221356" y="2872409"/>
            <a:ext cx="3207026" cy="923330"/>
          </a:xfrm>
          <a:prstGeom prst="rect">
            <a:avLst/>
          </a:prstGeom>
          <a:noFill/>
        </p:spPr>
        <p:txBody>
          <a:bodyPr wrap="square" rtlCol="0">
            <a:spAutoFit/>
          </a:bodyPr>
          <a:lstStyle/>
          <a:p>
            <a:r>
              <a:rPr lang="en-US" b="1" dirty="0">
                <a:highlight>
                  <a:srgbClr val="FFFF00"/>
                </a:highlight>
              </a:rPr>
              <a:t>From the Summary page print your Revised Order for your records.</a:t>
            </a:r>
          </a:p>
        </p:txBody>
      </p:sp>
      <p:sp>
        <p:nvSpPr>
          <p:cNvPr id="5" name="Rectangle 4">
            <a:extLst>
              <a:ext uri="{FF2B5EF4-FFF2-40B4-BE49-F238E27FC236}">
                <a16:creationId xmlns:a16="http://schemas.microsoft.com/office/drawing/2014/main" id="{9C8445F1-CC68-4AE1-9BC4-6923239C5883}"/>
              </a:ext>
            </a:extLst>
          </p:cNvPr>
          <p:cNvSpPr/>
          <p:nvPr/>
        </p:nvSpPr>
        <p:spPr>
          <a:xfrm>
            <a:off x="9250017" y="4691269"/>
            <a:ext cx="1762539" cy="9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640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40F1A6-31F7-4620-AA66-6C5EAD5DBFEA}"/>
              </a:ext>
            </a:extLst>
          </p:cNvPr>
          <p:cNvPicPr>
            <a:picLocks noChangeAspect="1"/>
          </p:cNvPicPr>
          <p:nvPr/>
        </p:nvPicPr>
        <p:blipFill rotWithShape="1">
          <a:blip r:embed="rId2"/>
          <a:srcRect l="894" r="1739" b="7611"/>
          <a:stretch/>
        </p:blipFill>
        <p:spPr>
          <a:xfrm>
            <a:off x="112644" y="317255"/>
            <a:ext cx="11304104" cy="6030536"/>
          </a:xfrm>
          <a:prstGeom prst="rect">
            <a:avLst/>
          </a:prstGeom>
        </p:spPr>
      </p:pic>
      <p:sp>
        <p:nvSpPr>
          <p:cNvPr id="5" name="TextBox 4">
            <a:extLst>
              <a:ext uri="{FF2B5EF4-FFF2-40B4-BE49-F238E27FC236}">
                <a16:creationId xmlns:a16="http://schemas.microsoft.com/office/drawing/2014/main" id="{6F501C3D-D873-4B7C-B63E-EC2DEAC91255}"/>
              </a:ext>
            </a:extLst>
          </p:cNvPr>
          <p:cNvSpPr txBox="1"/>
          <p:nvPr/>
        </p:nvSpPr>
        <p:spPr>
          <a:xfrm>
            <a:off x="9276522" y="1908313"/>
            <a:ext cx="1934816" cy="3443837"/>
          </a:xfrm>
          <a:prstGeom prst="rect">
            <a:avLst/>
          </a:prstGeom>
          <a:noFill/>
        </p:spPr>
        <p:txBody>
          <a:bodyPr wrap="square" rtlCol="0">
            <a:spAutoFit/>
          </a:bodyPr>
          <a:lstStyle/>
          <a:p>
            <a:r>
              <a:rPr lang="en-US" b="1" dirty="0">
                <a:highlight>
                  <a:srgbClr val="FFFF00"/>
                </a:highlight>
              </a:rPr>
              <a:t>1. TAKE ORDERS CAN BE ENTERED AT THE SCOUT LEVEL – EITHER BY THE LEADER OR BY THE SCOUT </a:t>
            </a:r>
          </a:p>
          <a:p>
            <a:endParaRPr lang="en-US" b="1" dirty="0">
              <a:highlight>
                <a:srgbClr val="FFFF00"/>
              </a:highlight>
            </a:endParaRPr>
          </a:p>
          <a:p>
            <a:r>
              <a:rPr lang="en-US" b="1" dirty="0">
                <a:highlight>
                  <a:srgbClr val="FFFF00"/>
                </a:highlight>
              </a:rPr>
              <a:t>2. If UNIT is not entering at  the Scout Level, Click “Place Unit Order”  </a:t>
            </a:r>
          </a:p>
        </p:txBody>
      </p:sp>
      <p:sp>
        <p:nvSpPr>
          <p:cNvPr id="3" name="TextBox 2">
            <a:extLst>
              <a:ext uri="{FF2B5EF4-FFF2-40B4-BE49-F238E27FC236}">
                <a16:creationId xmlns:a16="http://schemas.microsoft.com/office/drawing/2014/main" id="{DA928AB6-8106-4E42-A3E0-C426B1FA2ED3}"/>
              </a:ext>
            </a:extLst>
          </p:cNvPr>
          <p:cNvSpPr txBox="1"/>
          <p:nvPr/>
        </p:nvSpPr>
        <p:spPr>
          <a:xfrm>
            <a:off x="6612835" y="4982818"/>
            <a:ext cx="397566" cy="369332"/>
          </a:xfrm>
          <a:prstGeom prst="rect">
            <a:avLst/>
          </a:prstGeom>
          <a:noFill/>
        </p:spPr>
        <p:txBody>
          <a:bodyPr wrap="square" rtlCol="0">
            <a:spAutoFit/>
          </a:bodyPr>
          <a:lstStyle/>
          <a:p>
            <a:r>
              <a:rPr lang="en-US" b="1" dirty="0">
                <a:highlight>
                  <a:srgbClr val="FFFF00"/>
                </a:highlight>
              </a:rPr>
              <a:t>1.</a:t>
            </a:r>
          </a:p>
        </p:txBody>
      </p:sp>
      <p:sp>
        <p:nvSpPr>
          <p:cNvPr id="4" name="TextBox 3">
            <a:extLst>
              <a:ext uri="{FF2B5EF4-FFF2-40B4-BE49-F238E27FC236}">
                <a16:creationId xmlns:a16="http://schemas.microsoft.com/office/drawing/2014/main" id="{8DB30FD5-CB2A-4F6A-BB18-7D0BAD858A06}"/>
              </a:ext>
            </a:extLst>
          </p:cNvPr>
          <p:cNvSpPr txBox="1"/>
          <p:nvPr/>
        </p:nvSpPr>
        <p:spPr>
          <a:xfrm>
            <a:off x="6652592" y="4216637"/>
            <a:ext cx="490330" cy="369332"/>
          </a:xfrm>
          <a:prstGeom prst="rect">
            <a:avLst/>
          </a:prstGeom>
          <a:noFill/>
        </p:spPr>
        <p:txBody>
          <a:bodyPr wrap="square" rtlCol="0">
            <a:spAutoFit/>
          </a:bodyPr>
          <a:lstStyle/>
          <a:p>
            <a:r>
              <a:rPr lang="en-US" b="1" dirty="0">
                <a:highlight>
                  <a:srgbClr val="FFFF00"/>
                </a:highlight>
              </a:rPr>
              <a:t>2.</a:t>
            </a:r>
          </a:p>
        </p:txBody>
      </p:sp>
    </p:spTree>
    <p:extLst>
      <p:ext uri="{BB962C8B-B14F-4D97-AF65-F5344CB8AC3E}">
        <p14:creationId xmlns:p14="http://schemas.microsoft.com/office/powerpoint/2010/main" val="92061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3F38CC-FCAD-4C51-A1DC-EFADD728E243}"/>
              </a:ext>
            </a:extLst>
          </p:cNvPr>
          <p:cNvPicPr>
            <a:picLocks noChangeAspect="1"/>
          </p:cNvPicPr>
          <p:nvPr/>
        </p:nvPicPr>
        <p:blipFill rotWithShape="1">
          <a:blip r:embed="rId2"/>
          <a:srcRect l="6087" t="8095" b="4905"/>
          <a:stretch/>
        </p:blipFill>
        <p:spPr>
          <a:xfrm>
            <a:off x="0" y="0"/>
            <a:ext cx="12192000" cy="6857999"/>
          </a:xfrm>
          <a:prstGeom prst="rect">
            <a:avLst/>
          </a:prstGeom>
        </p:spPr>
      </p:pic>
      <p:sp>
        <p:nvSpPr>
          <p:cNvPr id="3" name="TextBox 2">
            <a:extLst>
              <a:ext uri="{FF2B5EF4-FFF2-40B4-BE49-F238E27FC236}">
                <a16:creationId xmlns:a16="http://schemas.microsoft.com/office/drawing/2014/main" id="{CC0DAABE-BBF4-46EC-9B90-014A04C4D132}"/>
              </a:ext>
            </a:extLst>
          </p:cNvPr>
          <p:cNvSpPr txBox="1"/>
          <p:nvPr/>
        </p:nvSpPr>
        <p:spPr>
          <a:xfrm>
            <a:off x="3511826" y="4108174"/>
            <a:ext cx="6440557" cy="369332"/>
          </a:xfrm>
          <a:prstGeom prst="rect">
            <a:avLst/>
          </a:prstGeom>
          <a:noFill/>
        </p:spPr>
        <p:txBody>
          <a:bodyPr wrap="square" rtlCol="0">
            <a:spAutoFit/>
          </a:bodyPr>
          <a:lstStyle/>
          <a:p>
            <a:r>
              <a:rPr lang="en-US" b="1" dirty="0">
                <a:highlight>
                  <a:srgbClr val="FFFF00"/>
                </a:highlight>
              </a:rPr>
              <a:t>Select your Scout from the Drop down to enter their Take Order</a:t>
            </a:r>
            <a:r>
              <a:rPr lang="en-US" dirty="0"/>
              <a:t>.</a:t>
            </a:r>
          </a:p>
        </p:txBody>
      </p:sp>
    </p:spTree>
    <p:extLst>
      <p:ext uri="{BB962C8B-B14F-4D97-AF65-F5344CB8AC3E}">
        <p14:creationId xmlns:p14="http://schemas.microsoft.com/office/powerpoint/2010/main" val="255242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910D3C-A08F-4209-AD78-768EA5348F0E}"/>
              </a:ext>
            </a:extLst>
          </p:cNvPr>
          <p:cNvPicPr>
            <a:picLocks noChangeAspect="1"/>
          </p:cNvPicPr>
          <p:nvPr/>
        </p:nvPicPr>
        <p:blipFill rotWithShape="1">
          <a:blip r:embed="rId2"/>
          <a:srcRect t="4696" b="5003"/>
          <a:stretch/>
        </p:blipFill>
        <p:spPr>
          <a:xfrm>
            <a:off x="0" y="0"/>
            <a:ext cx="12192000" cy="6857999"/>
          </a:xfrm>
          <a:prstGeom prst="rect">
            <a:avLst/>
          </a:prstGeom>
        </p:spPr>
      </p:pic>
      <p:sp>
        <p:nvSpPr>
          <p:cNvPr id="2" name="TextBox 1">
            <a:extLst>
              <a:ext uri="{FF2B5EF4-FFF2-40B4-BE49-F238E27FC236}">
                <a16:creationId xmlns:a16="http://schemas.microsoft.com/office/drawing/2014/main" id="{43166A5B-1811-407C-9D1E-4B7B033872F8}"/>
              </a:ext>
            </a:extLst>
          </p:cNvPr>
          <p:cNvSpPr txBox="1"/>
          <p:nvPr/>
        </p:nvSpPr>
        <p:spPr>
          <a:xfrm>
            <a:off x="5817704" y="2040835"/>
            <a:ext cx="3856383" cy="646331"/>
          </a:xfrm>
          <a:prstGeom prst="rect">
            <a:avLst/>
          </a:prstGeom>
          <a:noFill/>
        </p:spPr>
        <p:txBody>
          <a:bodyPr wrap="square" rtlCol="0">
            <a:spAutoFit/>
          </a:bodyPr>
          <a:lstStyle/>
          <a:p>
            <a:r>
              <a:rPr lang="en-US" b="1" dirty="0">
                <a:highlight>
                  <a:srgbClr val="FFFF00"/>
                </a:highlight>
              </a:rPr>
              <a:t>Enter the quantities for each product from the Scouts Take Order form.</a:t>
            </a:r>
          </a:p>
        </p:txBody>
      </p:sp>
    </p:spTree>
    <p:extLst>
      <p:ext uri="{BB962C8B-B14F-4D97-AF65-F5344CB8AC3E}">
        <p14:creationId xmlns:p14="http://schemas.microsoft.com/office/powerpoint/2010/main" val="244335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D26D-E533-4477-A830-2FA8EBB40292}"/>
              </a:ext>
            </a:extLst>
          </p:cNvPr>
          <p:cNvSpPr>
            <a:spLocks noGrp="1"/>
          </p:cNvSpPr>
          <p:nvPr>
            <p:ph type="title"/>
          </p:nvPr>
        </p:nvSpPr>
        <p:spPr/>
        <p:txBody>
          <a:bodyPr/>
          <a:lstStyle/>
          <a:p>
            <a:endParaRPr lang="en-US" dirty="0"/>
          </a:p>
        </p:txBody>
      </p:sp>
      <p:pic>
        <p:nvPicPr>
          <p:cNvPr id="13" name="Content Placeholder 12">
            <a:extLst>
              <a:ext uri="{FF2B5EF4-FFF2-40B4-BE49-F238E27FC236}">
                <a16:creationId xmlns:a16="http://schemas.microsoft.com/office/drawing/2014/main" id="{E4F6733B-D12A-45BD-88FA-7E57036382D4}"/>
              </a:ext>
            </a:extLst>
          </p:cNvPr>
          <p:cNvPicPr>
            <a:picLocks noGrp="1" noChangeAspect="1"/>
          </p:cNvPicPr>
          <p:nvPr>
            <p:ph idx="1"/>
          </p:nvPr>
        </p:nvPicPr>
        <p:blipFill rotWithShape="1">
          <a:blip r:embed="rId2"/>
          <a:srcRect t="4778" b="5325"/>
          <a:stretch/>
        </p:blipFill>
        <p:spPr>
          <a:xfrm>
            <a:off x="0" y="0"/>
            <a:ext cx="12191999" cy="6625883"/>
          </a:xfrm>
          <a:prstGeom prst="rect">
            <a:avLst/>
          </a:prstGeom>
        </p:spPr>
      </p:pic>
      <p:sp>
        <p:nvSpPr>
          <p:cNvPr id="5" name="TextBox 4">
            <a:extLst>
              <a:ext uri="{FF2B5EF4-FFF2-40B4-BE49-F238E27FC236}">
                <a16:creationId xmlns:a16="http://schemas.microsoft.com/office/drawing/2014/main" id="{4BC20B56-2FC8-4308-B3A6-322892C9882A}"/>
              </a:ext>
            </a:extLst>
          </p:cNvPr>
          <p:cNvSpPr txBox="1"/>
          <p:nvPr/>
        </p:nvSpPr>
        <p:spPr>
          <a:xfrm>
            <a:off x="5028708" y="1854673"/>
            <a:ext cx="1681316" cy="830997"/>
          </a:xfrm>
          <a:prstGeom prst="rect">
            <a:avLst/>
          </a:prstGeom>
          <a:noFill/>
        </p:spPr>
        <p:txBody>
          <a:bodyPr wrap="square" rtlCol="0">
            <a:spAutoFit/>
          </a:bodyPr>
          <a:lstStyle/>
          <a:p>
            <a:r>
              <a:rPr lang="en-US" sz="1600" b="1" dirty="0">
                <a:highlight>
                  <a:srgbClr val="FFFF00"/>
                </a:highlight>
              </a:rPr>
              <a:t>Step 1 - Commit to sale/update contact info </a:t>
            </a:r>
          </a:p>
        </p:txBody>
      </p:sp>
      <p:sp>
        <p:nvSpPr>
          <p:cNvPr id="6" name="Arrow: Left 5">
            <a:extLst>
              <a:ext uri="{FF2B5EF4-FFF2-40B4-BE49-F238E27FC236}">
                <a16:creationId xmlns:a16="http://schemas.microsoft.com/office/drawing/2014/main" id="{6FE8D314-6162-4307-8810-81D8D3F3619B}"/>
              </a:ext>
            </a:extLst>
          </p:cNvPr>
          <p:cNvSpPr/>
          <p:nvPr/>
        </p:nvSpPr>
        <p:spPr>
          <a:xfrm>
            <a:off x="4125593" y="2196073"/>
            <a:ext cx="590033" cy="2379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E8684C1-EC17-4450-B86F-FA3B3770B594}"/>
              </a:ext>
            </a:extLst>
          </p:cNvPr>
          <p:cNvSpPr txBox="1"/>
          <p:nvPr/>
        </p:nvSpPr>
        <p:spPr>
          <a:xfrm>
            <a:off x="4529140" y="3013501"/>
            <a:ext cx="2308982" cy="1569660"/>
          </a:xfrm>
          <a:prstGeom prst="rect">
            <a:avLst/>
          </a:prstGeom>
          <a:noFill/>
        </p:spPr>
        <p:txBody>
          <a:bodyPr wrap="square" rtlCol="0">
            <a:spAutoFit/>
          </a:bodyPr>
          <a:lstStyle/>
          <a:p>
            <a:r>
              <a:rPr lang="en-US" sz="1600" b="1" dirty="0">
                <a:highlight>
                  <a:srgbClr val="FFFF00"/>
                </a:highlight>
              </a:rPr>
              <a:t>Step 2 – Setup Scouts Individually pg. 7 for instructions.  OR Click Setup/Import Scouts to Import all Scouts.  See pg. 4–6 for instructions.</a:t>
            </a:r>
          </a:p>
        </p:txBody>
      </p:sp>
      <p:sp>
        <p:nvSpPr>
          <p:cNvPr id="8" name="Arrow: Left 7">
            <a:extLst>
              <a:ext uri="{FF2B5EF4-FFF2-40B4-BE49-F238E27FC236}">
                <a16:creationId xmlns:a16="http://schemas.microsoft.com/office/drawing/2014/main" id="{84D0F23E-E4D0-4B0F-A9A2-E432CF01F16C}"/>
              </a:ext>
            </a:extLst>
          </p:cNvPr>
          <p:cNvSpPr/>
          <p:nvPr/>
        </p:nvSpPr>
        <p:spPr>
          <a:xfrm>
            <a:off x="3313743" y="3013501"/>
            <a:ext cx="590033" cy="2015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6D370F6-CFAF-4E37-B949-49155AC04F3A}"/>
              </a:ext>
            </a:extLst>
          </p:cNvPr>
          <p:cNvSpPr txBox="1"/>
          <p:nvPr/>
        </p:nvSpPr>
        <p:spPr>
          <a:xfrm>
            <a:off x="9469194" y="2392352"/>
            <a:ext cx="2041147" cy="584775"/>
          </a:xfrm>
          <a:prstGeom prst="rect">
            <a:avLst/>
          </a:prstGeom>
          <a:noFill/>
        </p:spPr>
        <p:txBody>
          <a:bodyPr wrap="square" rtlCol="0">
            <a:spAutoFit/>
          </a:bodyPr>
          <a:lstStyle/>
          <a:p>
            <a:r>
              <a:rPr lang="en-US" sz="1600" b="1" dirty="0">
                <a:highlight>
                  <a:srgbClr val="FFFF00"/>
                </a:highlight>
              </a:rPr>
              <a:t>Place Unit S&amp;S Order See pg. 8</a:t>
            </a:r>
          </a:p>
        </p:txBody>
      </p:sp>
      <p:sp>
        <p:nvSpPr>
          <p:cNvPr id="10" name="Arrow: Left 9">
            <a:extLst>
              <a:ext uri="{FF2B5EF4-FFF2-40B4-BE49-F238E27FC236}">
                <a16:creationId xmlns:a16="http://schemas.microsoft.com/office/drawing/2014/main" id="{913FB549-E0BA-4358-BD8A-D145A9F4F425}"/>
              </a:ext>
            </a:extLst>
          </p:cNvPr>
          <p:cNvSpPr/>
          <p:nvPr/>
        </p:nvSpPr>
        <p:spPr>
          <a:xfrm>
            <a:off x="8546202" y="2434017"/>
            <a:ext cx="590033" cy="2015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362380D-F78C-4E5A-A31C-99AF451268EE}"/>
              </a:ext>
            </a:extLst>
          </p:cNvPr>
          <p:cNvSpPr txBox="1"/>
          <p:nvPr/>
        </p:nvSpPr>
        <p:spPr>
          <a:xfrm>
            <a:off x="9136235" y="3693425"/>
            <a:ext cx="2041147" cy="584775"/>
          </a:xfrm>
          <a:prstGeom prst="rect">
            <a:avLst/>
          </a:prstGeom>
          <a:noFill/>
        </p:spPr>
        <p:txBody>
          <a:bodyPr wrap="square" rtlCol="0">
            <a:spAutoFit/>
          </a:bodyPr>
          <a:lstStyle/>
          <a:p>
            <a:r>
              <a:rPr lang="en-US" sz="1600" b="1" dirty="0">
                <a:highlight>
                  <a:srgbClr val="FFFF00"/>
                </a:highlight>
              </a:rPr>
              <a:t>Place Unit Take Order See pg. 8 </a:t>
            </a:r>
          </a:p>
        </p:txBody>
      </p:sp>
      <p:sp>
        <p:nvSpPr>
          <p:cNvPr id="12" name="Arrow: Left 11">
            <a:extLst>
              <a:ext uri="{FF2B5EF4-FFF2-40B4-BE49-F238E27FC236}">
                <a16:creationId xmlns:a16="http://schemas.microsoft.com/office/drawing/2014/main" id="{1C6D52CE-760D-4AB0-9E2E-5629FAD3D5BD}"/>
              </a:ext>
            </a:extLst>
          </p:cNvPr>
          <p:cNvSpPr/>
          <p:nvPr/>
        </p:nvSpPr>
        <p:spPr>
          <a:xfrm>
            <a:off x="8251185" y="3693425"/>
            <a:ext cx="590033" cy="2015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7B8F24D1-2A88-4F87-B19E-8D74F311FC4B}"/>
              </a:ext>
            </a:extLst>
          </p:cNvPr>
          <p:cNvSpPr/>
          <p:nvPr/>
        </p:nvSpPr>
        <p:spPr>
          <a:xfrm>
            <a:off x="3238050" y="3263882"/>
            <a:ext cx="665726" cy="2015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AA1FB7E-03A2-4CE7-A854-831DB6391A92}"/>
              </a:ext>
            </a:extLst>
          </p:cNvPr>
          <p:cNvSpPr txBox="1"/>
          <p:nvPr/>
        </p:nvSpPr>
        <p:spPr>
          <a:xfrm>
            <a:off x="4479235" y="5314122"/>
            <a:ext cx="3771950" cy="1200329"/>
          </a:xfrm>
          <a:prstGeom prst="rect">
            <a:avLst/>
          </a:prstGeom>
          <a:noFill/>
        </p:spPr>
        <p:txBody>
          <a:bodyPr wrap="square" rtlCol="0">
            <a:spAutoFit/>
          </a:bodyPr>
          <a:lstStyle/>
          <a:p>
            <a:r>
              <a:rPr lang="en-US" b="1" dirty="0">
                <a:highlight>
                  <a:srgbClr val="FFFF00"/>
                </a:highlight>
              </a:rPr>
              <a:t>Step 3 – Click Setup/Invite Scouts to send sign-on link.  See pg. 7.  NOTE:  Scouts must have a UNIQUE email address to access the system.</a:t>
            </a:r>
          </a:p>
        </p:txBody>
      </p:sp>
    </p:spTree>
    <p:extLst>
      <p:ext uri="{BB962C8B-B14F-4D97-AF65-F5344CB8AC3E}">
        <p14:creationId xmlns:p14="http://schemas.microsoft.com/office/powerpoint/2010/main" val="201860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9BB191-5BC4-433D-83A2-94CE186C103D}"/>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C326561F-D0BD-43F0-A87A-9CBB8E48B41A}"/>
              </a:ext>
            </a:extLst>
          </p:cNvPr>
          <p:cNvSpPr txBox="1"/>
          <p:nvPr/>
        </p:nvSpPr>
        <p:spPr>
          <a:xfrm>
            <a:off x="622852" y="1643270"/>
            <a:ext cx="2319131" cy="923330"/>
          </a:xfrm>
          <a:prstGeom prst="rect">
            <a:avLst/>
          </a:prstGeom>
          <a:noFill/>
        </p:spPr>
        <p:txBody>
          <a:bodyPr wrap="square" rtlCol="0">
            <a:spAutoFit/>
          </a:bodyPr>
          <a:lstStyle/>
          <a:p>
            <a:r>
              <a:rPr lang="en-US" b="1" dirty="0">
                <a:highlight>
                  <a:srgbClr val="FFFF00"/>
                </a:highlight>
              </a:rPr>
              <a:t>Once all quantities are entered, click on View Cart</a:t>
            </a:r>
          </a:p>
        </p:txBody>
      </p:sp>
    </p:spTree>
    <p:extLst>
      <p:ext uri="{BB962C8B-B14F-4D97-AF65-F5344CB8AC3E}">
        <p14:creationId xmlns:p14="http://schemas.microsoft.com/office/powerpoint/2010/main" val="506619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0D3015-0F26-4DB0-BD63-F711C1F5C585}"/>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0C1C5C88-53D9-4184-85CE-99060872FD29}"/>
              </a:ext>
            </a:extLst>
          </p:cNvPr>
          <p:cNvSpPr txBox="1"/>
          <p:nvPr/>
        </p:nvSpPr>
        <p:spPr>
          <a:xfrm>
            <a:off x="0" y="1561514"/>
            <a:ext cx="2039815" cy="3970318"/>
          </a:xfrm>
          <a:prstGeom prst="rect">
            <a:avLst/>
          </a:prstGeom>
          <a:noFill/>
        </p:spPr>
        <p:txBody>
          <a:bodyPr wrap="square" rtlCol="0">
            <a:spAutoFit/>
          </a:bodyPr>
          <a:lstStyle/>
          <a:p>
            <a:r>
              <a:rPr lang="en-US" b="1" dirty="0">
                <a:highlight>
                  <a:srgbClr val="FFFF00"/>
                </a:highlight>
              </a:rPr>
              <a:t>Enter Scouts information at the bottom. Then click place Order.  You will do this for each Scout.  When you are ready to place the Unit Take Order, your Scout quantities entered will show up in the Column “Qty Needed for Scout Sales”</a:t>
            </a:r>
            <a:endParaRPr lang="en-US" dirty="0"/>
          </a:p>
        </p:txBody>
      </p:sp>
      <p:sp>
        <p:nvSpPr>
          <p:cNvPr id="4" name="Arrow: Right 3">
            <a:extLst>
              <a:ext uri="{FF2B5EF4-FFF2-40B4-BE49-F238E27FC236}">
                <a16:creationId xmlns:a16="http://schemas.microsoft.com/office/drawing/2014/main" id="{EC8981E3-28AA-47AE-9582-4BE77883768A}"/>
              </a:ext>
            </a:extLst>
          </p:cNvPr>
          <p:cNvSpPr/>
          <p:nvPr/>
        </p:nvSpPr>
        <p:spPr>
          <a:xfrm>
            <a:off x="4055165" y="6069495"/>
            <a:ext cx="1466700" cy="3180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90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CF0D59-C70F-4A2B-818C-29EFA7E81B3A}"/>
              </a:ext>
            </a:extLst>
          </p:cNvPr>
          <p:cNvPicPr>
            <a:picLocks noChangeAspect="1"/>
          </p:cNvPicPr>
          <p:nvPr/>
        </p:nvPicPr>
        <p:blipFill rotWithShape="1">
          <a:blip r:embed="rId2"/>
          <a:srcRect t="4491" b="5004"/>
          <a:stretch/>
        </p:blipFill>
        <p:spPr>
          <a:xfrm>
            <a:off x="0" y="0"/>
            <a:ext cx="12192000" cy="6857999"/>
          </a:xfrm>
          <a:prstGeom prst="rect">
            <a:avLst/>
          </a:prstGeom>
        </p:spPr>
      </p:pic>
      <p:sp>
        <p:nvSpPr>
          <p:cNvPr id="4" name="TextBox 3">
            <a:extLst>
              <a:ext uri="{FF2B5EF4-FFF2-40B4-BE49-F238E27FC236}">
                <a16:creationId xmlns:a16="http://schemas.microsoft.com/office/drawing/2014/main" id="{C38BF79E-C0C1-4201-8287-F34748359339}"/>
              </a:ext>
            </a:extLst>
          </p:cNvPr>
          <p:cNvSpPr txBox="1"/>
          <p:nvPr/>
        </p:nvSpPr>
        <p:spPr>
          <a:xfrm>
            <a:off x="3165231" y="5725551"/>
            <a:ext cx="5992837" cy="923330"/>
          </a:xfrm>
          <a:prstGeom prst="rect">
            <a:avLst/>
          </a:prstGeom>
          <a:noFill/>
        </p:spPr>
        <p:txBody>
          <a:bodyPr wrap="square" rtlCol="0">
            <a:spAutoFit/>
          </a:bodyPr>
          <a:lstStyle/>
          <a:p>
            <a:r>
              <a:rPr lang="en-US" b="1" dirty="0">
                <a:highlight>
                  <a:srgbClr val="FFFF00"/>
                </a:highlight>
              </a:rPr>
              <a:t>You can verify Scout Take Order is correct and print copy from here.  If you need to make changes, click on “Back To Order List”</a:t>
            </a:r>
          </a:p>
        </p:txBody>
      </p:sp>
      <p:sp>
        <p:nvSpPr>
          <p:cNvPr id="5" name="Arrow: Right 4">
            <a:extLst>
              <a:ext uri="{FF2B5EF4-FFF2-40B4-BE49-F238E27FC236}">
                <a16:creationId xmlns:a16="http://schemas.microsoft.com/office/drawing/2014/main" id="{4A87126D-51EC-4315-9989-F8D478E71AB1}"/>
              </a:ext>
            </a:extLst>
          </p:cNvPr>
          <p:cNvSpPr/>
          <p:nvPr/>
        </p:nvSpPr>
        <p:spPr>
          <a:xfrm>
            <a:off x="1046922" y="1136318"/>
            <a:ext cx="1355488" cy="484632"/>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90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012ED-6C84-4F93-B7BF-E7E6639E587C}"/>
              </a:ext>
            </a:extLst>
          </p:cNvPr>
          <p:cNvPicPr>
            <a:picLocks noChangeAspect="1"/>
          </p:cNvPicPr>
          <p:nvPr/>
        </p:nvPicPr>
        <p:blipFill rotWithShape="1">
          <a:blip r:embed="rId2"/>
          <a:srcRect t="10996" b="5099"/>
          <a:stretch/>
        </p:blipFill>
        <p:spPr>
          <a:xfrm>
            <a:off x="0" y="0"/>
            <a:ext cx="12192000" cy="6858000"/>
          </a:xfrm>
          <a:prstGeom prst="rect">
            <a:avLst/>
          </a:prstGeom>
        </p:spPr>
      </p:pic>
      <p:sp>
        <p:nvSpPr>
          <p:cNvPr id="3" name="TextBox 2">
            <a:extLst>
              <a:ext uri="{FF2B5EF4-FFF2-40B4-BE49-F238E27FC236}">
                <a16:creationId xmlns:a16="http://schemas.microsoft.com/office/drawing/2014/main" id="{B35D4C19-F204-4A23-92EF-EF0913E60BD7}"/>
              </a:ext>
            </a:extLst>
          </p:cNvPr>
          <p:cNvSpPr txBox="1"/>
          <p:nvPr/>
        </p:nvSpPr>
        <p:spPr>
          <a:xfrm>
            <a:off x="3578087" y="2563608"/>
            <a:ext cx="5380383" cy="3693319"/>
          </a:xfrm>
          <a:prstGeom prst="rect">
            <a:avLst/>
          </a:prstGeom>
          <a:noFill/>
        </p:spPr>
        <p:txBody>
          <a:bodyPr wrap="square" rtlCol="0">
            <a:spAutoFit/>
          </a:bodyPr>
          <a:lstStyle/>
          <a:p>
            <a:r>
              <a:rPr lang="en-US" b="1" dirty="0">
                <a:highlight>
                  <a:srgbClr val="FFFF00"/>
                </a:highlight>
              </a:rPr>
              <a:t>“Qty Needed from Scout Sales” will populate based on any order a Scout has submitted electronically (see “Scout Sales” top of Dashboard).  </a:t>
            </a:r>
          </a:p>
          <a:p>
            <a:r>
              <a:rPr lang="en-US" b="1" dirty="0">
                <a:highlight>
                  <a:srgbClr val="FFFF00"/>
                </a:highlight>
              </a:rPr>
              <a:t>“Order Quantity” column can be adjusted for Take Order to account for any Unit inventory/ leftover product.   </a:t>
            </a:r>
          </a:p>
          <a:p>
            <a:endParaRPr lang="en-US" b="1" dirty="0">
              <a:highlight>
                <a:srgbClr val="FFFF00"/>
              </a:highlight>
            </a:endParaRPr>
          </a:p>
          <a:p>
            <a:r>
              <a:rPr lang="en-US" b="1" dirty="0">
                <a:highlight>
                  <a:srgbClr val="FFFF00"/>
                </a:highlight>
              </a:rPr>
              <a:t>After all quantities are entered &amp; adj, click “SAVE”</a:t>
            </a:r>
          </a:p>
          <a:p>
            <a:endParaRPr lang="en-US" b="1" dirty="0">
              <a:highlight>
                <a:srgbClr val="FFFF00"/>
              </a:highlight>
            </a:endParaRPr>
          </a:p>
          <a:p>
            <a:r>
              <a:rPr lang="en-US" b="1" i="1" dirty="0">
                <a:solidFill>
                  <a:srgbClr val="FF0000"/>
                </a:solidFill>
                <a:highlight>
                  <a:srgbClr val="FFFF00"/>
                </a:highlight>
              </a:rPr>
              <a:t>Scout Take Order quantities will appear in “QTY NEEDED from Scout Sales”.  Do not adjust this number unless Scout has an order marked as delivered.  You would then decrease order quantity.</a:t>
            </a:r>
          </a:p>
        </p:txBody>
      </p:sp>
    </p:spTree>
    <p:extLst>
      <p:ext uri="{BB962C8B-B14F-4D97-AF65-F5344CB8AC3E}">
        <p14:creationId xmlns:p14="http://schemas.microsoft.com/office/powerpoint/2010/main" val="41206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91D33-4F5F-45C0-8435-C00C57F8B206}"/>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0AE814A5-E557-49AB-8A83-96B50A08B9F3}"/>
              </a:ext>
            </a:extLst>
          </p:cNvPr>
          <p:cNvSpPr txBox="1"/>
          <p:nvPr/>
        </p:nvSpPr>
        <p:spPr>
          <a:xfrm>
            <a:off x="4959519" y="1832861"/>
            <a:ext cx="3038168" cy="923330"/>
          </a:xfrm>
          <a:prstGeom prst="rect">
            <a:avLst/>
          </a:prstGeom>
          <a:solidFill>
            <a:srgbClr val="FFFF00"/>
          </a:solidFill>
        </p:spPr>
        <p:txBody>
          <a:bodyPr wrap="square" rtlCol="0">
            <a:spAutoFit/>
          </a:bodyPr>
          <a:lstStyle/>
          <a:p>
            <a:r>
              <a:rPr lang="en-US" b="1" dirty="0"/>
              <a:t>Click “Save” when complete. Be sure to review quantities and total dollars ordered.</a:t>
            </a:r>
          </a:p>
        </p:txBody>
      </p:sp>
      <p:sp>
        <p:nvSpPr>
          <p:cNvPr id="4" name="TextBox 3">
            <a:extLst>
              <a:ext uri="{FF2B5EF4-FFF2-40B4-BE49-F238E27FC236}">
                <a16:creationId xmlns:a16="http://schemas.microsoft.com/office/drawing/2014/main" id="{0AF4BA03-8D52-4D4C-9EBD-5550C5DB217B}"/>
              </a:ext>
            </a:extLst>
          </p:cNvPr>
          <p:cNvSpPr txBox="1"/>
          <p:nvPr/>
        </p:nvSpPr>
        <p:spPr>
          <a:xfrm>
            <a:off x="4959519" y="3205959"/>
            <a:ext cx="5208103" cy="646331"/>
          </a:xfrm>
          <a:prstGeom prst="rect">
            <a:avLst/>
          </a:prstGeom>
          <a:noFill/>
        </p:spPr>
        <p:txBody>
          <a:bodyPr wrap="square" rtlCol="0">
            <a:spAutoFit/>
          </a:bodyPr>
          <a:lstStyle/>
          <a:p>
            <a:r>
              <a:rPr lang="en-US" b="1" dirty="0">
                <a:highlight>
                  <a:srgbClr val="FFFF00"/>
                </a:highlight>
              </a:rPr>
              <a:t>Once Order is complete and saved, Click  “SUMMARY” at top above “Save” to review.  </a:t>
            </a:r>
          </a:p>
        </p:txBody>
      </p:sp>
      <p:sp>
        <p:nvSpPr>
          <p:cNvPr id="5" name="Arrow: Up 4">
            <a:extLst>
              <a:ext uri="{FF2B5EF4-FFF2-40B4-BE49-F238E27FC236}">
                <a16:creationId xmlns:a16="http://schemas.microsoft.com/office/drawing/2014/main" id="{FD7758B2-FE2A-4A42-ACF5-D4D0807784BA}"/>
              </a:ext>
            </a:extLst>
          </p:cNvPr>
          <p:cNvSpPr/>
          <p:nvPr/>
        </p:nvSpPr>
        <p:spPr>
          <a:xfrm>
            <a:off x="1484243" y="1660583"/>
            <a:ext cx="410818"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944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F7175E-46EC-41E8-AA08-DC949779C556}"/>
              </a:ext>
            </a:extLst>
          </p:cNvPr>
          <p:cNvPicPr>
            <a:picLocks noChangeAspect="1"/>
          </p:cNvPicPr>
          <p:nvPr/>
        </p:nvPicPr>
        <p:blipFill>
          <a:blip r:embed="rId2"/>
          <a:stretch>
            <a:fillRect/>
          </a:stretch>
        </p:blipFill>
        <p:spPr>
          <a:xfrm>
            <a:off x="152400" y="154073"/>
            <a:ext cx="12192000" cy="6854653"/>
          </a:xfrm>
          <a:prstGeom prst="rect">
            <a:avLst/>
          </a:prstGeom>
        </p:spPr>
      </p:pic>
      <p:sp>
        <p:nvSpPr>
          <p:cNvPr id="3" name="TextBox 2">
            <a:extLst>
              <a:ext uri="{FF2B5EF4-FFF2-40B4-BE49-F238E27FC236}">
                <a16:creationId xmlns:a16="http://schemas.microsoft.com/office/drawing/2014/main" id="{639BF974-ACE0-4B37-A8EB-A772961217F7}"/>
              </a:ext>
            </a:extLst>
          </p:cNvPr>
          <p:cNvSpPr txBox="1"/>
          <p:nvPr/>
        </p:nvSpPr>
        <p:spPr>
          <a:xfrm>
            <a:off x="5277571" y="1151872"/>
            <a:ext cx="5208103" cy="923330"/>
          </a:xfrm>
          <a:prstGeom prst="rect">
            <a:avLst/>
          </a:prstGeom>
          <a:noFill/>
        </p:spPr>
        <p:txBody>
          <a:bodyPr wrap="square" rtlCol="0">
            <a:spAutoFit/>
          </a:bodyPr>
          <a:lstStyle/>
          <a:p>
            <a:r>
              <a:rPr lang="en-US" b="1" dirty="0">
                <a:highlight>
                  <a:srgbClr val="FFFF00"/>
                </a:highlight>
              </a:rPr>
              <a:t>View of  “SUMMARY” order.  </a:t>
            </a:r>
          </a:p>
          <a:p>
            <a:r>
              <a:rPr lang="en-US" b="1" dirty="0">
                <a:highlight>
                  <a:srgbClr val="FFFF00"/>
                </a:highlight>
              </a:rPr>
              <a:t>Click “Submit to Council”</a:t>
            </a:r>
          </a:p>
          <a:p>
            <a:r>
              <a:rPr lang="en-US" b="1" dirty="0">
                <a:highlight>
                  <a:srgbClr val="FFFF00"/>
                </a:highlight>
              </a:rPr>
              <a:t>You can print a copy for your records from here.</a:t>
            </a:r>
          </a:p>
        </p:txBody>
      </p:sp>
      <p:sp>
        <p:nvSpPr>
          <p:cNvPr id="4" name="Rectangle 3">
            <a:extLst>
              <a:ext uri="{FF2B5EF4-FFF2-40B4-BE49-F238E27FC236}">
                <a16:creationId xmlns:a16="http://schemas.microsoft.com/office/drawing/2014/main" id="{E7ED3F3B-BCFC-44AD-B661-122DB3F0E97A}"/>
              </a:ext>
            </a:extLst>
          </p:cNvPr>
          <p:cNvSpPr/>
          <p:nvPr/>
        </p:nvSpPr>
        <p:spPr>
          <a:xfrm>
            <a:off x="9104243" y="2435662"/>
            <a:ext cx="1166191" cy="51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Up 4">
            <a:extLst>
              <a:ext uri="{FF2B5EF4-FFF2-40B4-BE49-F238E27FC236}">
                <a16:creationId xmlns:a16="http://schemas.microsoft.com/office/drawing/2014/main" id="{D67F0BE9-AFEC-4532-800E-685B5F996987}"/>
              </a:ext>
            </a:extLst>
          </p:cNvPr>
          <p:cNvSpPr/>
          <p:nvPr/>
        </p:nvSpPr>
        <p:spPr>
          <a:xfrm>
            <a:off x="2769704" y="1285460"/>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6CD19-8A67-44C2-A6F1-04216494A548}"/>
              </a:ext>
            </a:extLst>
          </p:cNvPr>
          <p:cNvSpPr txBox="1"/>
          <p:nvPr/>
        </p:nvSpPr>
        <p:spPr>
          <a:xfrm>
            <a:off x="5857461" y="3429000"/>
            <a:ext cx="2332382" cy="1200329"/>
          </a:xfrm>
          <a:prstGeom prst="rect">
            <a:avLst/>
          </a:prstGeom>
          <a:noFill/>
        </p:spPr>
        <p:txBody>
          <a:bodyPr wrap="square" rtlCol="0">
            <a:spAutoFit/>
          </a:bodyPr>
          <a:lstStyle/>
          <a:p>
            <a:r>
              <a:rPr lang="en-US" b="1" dirty="0">
                <a:highlight>
                  <a:srgbClr val="FFFF00"/>
                </a:highlight>
              </a:rPr>
              <a:t>If you need to make changes to your order, see instructions on pg. 13-15.</a:t>
            </a:r>
          </a:p>
        </p:txBody>
      </p:sp>
    </p:spTree>
    <p:extLst>
      <p:ext uri="{BB962C8B-B14F-4D97-AF65-F5344CB8AC3E}">
        <p14:creationId xmlns:p14="http://schemas.microsoft.com/office/powerpoint/2010/main" val="111039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6CAEB2-7267-4E83-998B-01B68F85C0C2}"/>
              </a:ext>
            </a:extLst>
          </p:cNvPr>
          <p:cNvPicPr>
            <a:picLocks noChangeAspect="1"/>
          </p:cNvPicPr>
          <p:nvPr/>
        </p:nvPicPr>
        <p:blipFill rotWithShape="1">
          <a:blip r:embed="rId2"/>
          <a:srcRect t="9448" b="5486"/>
          <a:stretch/>
        </p:blipFill>
        <p:spPr>
          <a:xfrm>
            <a:off x="0" y="1356786"/>
            <a:ext cx="12192000" cy="5501213"/>
          </a:xfrm>
          <a:prstGeom prst="rect">
            <a:avLst/>
          </a:prstGeom>
        </p:spPr>
      </p:pic>
      <p:sp>
        <p:nvSpPr>
          <p:cNvPr id="3" name="TextBox 2">
            <a:extLst>
              <a:ext uri="{FF2B5EF4-FFF2-40B4-BE49-F238E27FC236}">
                <a16:creationId xmlns:a16="http://schemas.microsoft.com/office/drawing/2014/main" id="{D93996F6-1C18-4E00-83EA-F61CD076DBA9}"/>
              </a:ext>
            </a:extLst>
          </p:cNvPr>
          <p:cNvSpPr txBox="1"/>
          <p:nvPr/>
        </p:nvSpPr>
        <p:spPr>
          <a:xfrm>
            <a:off x="569844" y="248791"/>
            <a:ext cx="11052312" cy="110799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a:t>
            </a:r>
          </a:p>
          <a:p>
            <a:r>
              <a:rPr lang="en-US" sz="1350" b="1" dirty="0">
                <a:latin typeface="Arial" panose="020B0604020202020204" pitchFamily="34" charset="0"/>
                <a:cs typeface="Arial" panose="020B0604020202020204" pitchFamily="34" charset="0"/>
              </a:rPr>
              <a:t>UNIT LEADER DASHBOARD/HOME PAGE BELOW.  </a:t>
            </a:r>
          </a:p>
          <a:p>
            <a:r>
              <a:rPr lang="en-US" sz="1350" b="1" dirty="0">
                <a:latin typeface="Arial" panose="020B0604020202020204" pitchFamily="34" charset="0"/>
                <a:cs typeface="Arial" panose="020B0604020202020204" pitchFamily="34" charset="0"/>
              </a:rPr>
              <a:t>FOR SCOUTS AND SCOUTING FAMILIES TO SELLONLINE AND ENTERING SCOUT TAKE ORDERS, REFERENCE</a:t>
            </a:r>
          </a:p>
          <a:p>
            <a:r>
              <a:rPr lang="en-US" sz="1350" b="1" i="1" dirty="0">
                <a:solidFill>
                  <a:srgbClr val="FF0000"/>
                </a:solidFill>
                <a:latin typeface="Arial" panose="020B0604020202020204" pitchFamily="34" charset="0"/>
                <a:cs typeface="Arial" panose="020B0604020202020204" pitchFamily="34" charset="0"/>
              </a:rPr>
              <a:t> “CM SYSTEM GUIDE #5 – SCOUTS 2020” </a:t>
            </a:r>
          </a:p>
          <a:p>
            <a:r>
              <a:rPr lang="en-US" sz="1350" b="1" dirty="0">
                <a:latin typeface="Arial" panose="020B0604020202020204" pitchFamily="34" charset="0"/>
                <a:cs typeface="Arial" panose="020B0604020202020204" pitchFamily="34" charset="0"/>
              </a:rPr>
              <a:t>BOTH GUIDES WILL BE AVAILABLE ON THE CAMP MASTERS WEBSITE – </a:t>
            </a:r>
            <a:r>
              <a:rPr lang="en-US" sz="1350" b="1" dirty="0">
                <a:latin typeface="Arial" panose="020B0604020202020204" pitchFamily="34" charset="0"/>
                <a:cs typeface="Arial" panose="020B0604020202020204" pitchFamily="34" charset="0"/>
                <a:hlinkClick r:id="rId3"/>
              </a:rPr>
              <a:t>www.campmasters.org</a:t>
            </a:r>
            <a:r>
              <a:rPr lang="en-US" sz="1350" b="1" dirty="0">
                <a:latin typeface="Arial" panose="020B0604020202020204" pitchFamily="34" charset="0"/>
                <a:cs typeface="Arial" panose="020B0604020202020204" pitchFamily="34" charset="0"/>
              </a:rPr>
              <a:t> “HOW TO ORDER POPCORN”</a:t>
            </a:r>
          </a:p>
        </p:txBody>
      </p:sp>
    </p:spTree>
    <p:extLst>
      <p:ext uri="{BB962C8B-B14F-4D97-AF65-F5344CB8AC3E}">
        <p14:creationId xmlns:p14="http://schemas.microsoft.com/office/powerpoint/2010/main" val="375648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70577-5761-48E7-943B-DEF7780D1D7A}"/>
              </a:ext>
            </a:extLst>
          </p:cNvPr>
          <p:cNvPicPr>
            <a:picLocks noChangeAspect="1"/>
          </p:cNvPicPr>
          <p:nvPr/>
        </p:nvPicPr>
        <p:blipFill rotWithShape="1">
          <a:blip r:embed="rId2"/>
          <a:srcRect l="-1087" t="11407" r="1087" b="6427"/>
          <a:stretch/>
        </p:blipFill>
        <p:spPr>
          <a:xfrm>
            <a:off x="387275" y="791817"/>
            <a:ext cx="11417449" cy="5274365"/>
          </a:xfrm>
          <a:prstGeom prst="rect">
            <a:avLst/>
          </a:prstGeom>
        </p:spPr>
      </p:pic>
      <p:sp>
        <p:nvSpPr>
          <p:cNvPr id="3" name="TextBox 2">
            <a:extLst>
              <a:ext uri="{FF2B5EF4-FFF2-40B4-BE49-F238E27FC236}">
                <a16:creationId xmlns:a16="http://schemas.microsoft.com/office/drawing/2014/main" id="{1DE5429C-0415-4FEC-8839-0EB4C1CD4ADB}"/>
              </a:ext>
            </a:extLst>
          </p:cNvPr>
          <p:cNvSpPr txBox="1"/>
          <p:nvPr/>
        </p:nvSpPr>
        <p:spPr>
          <a:xfrm>
            <a:off x="3864076" y="1504335"/>
            <a:ext cx="7241245" cy="923330"/>
          </a:xfrm>
          <a:prstGeom prst="rect">
            <a:avLst/>
          </a:prstGeom>
          <a:noFill/>
        </p:spPr>
        <p:txBody>
          <a:bodyPr wrap="square" rtlCol="0">
            <a:spAutoFit/>
          </a:bodyPr>
          <a:lstStyle/>
          <a:p>
            <a:r>
              <a:rPr lang="en-US" b="1" dirty="0">
                <a:highlight>
                  <a:srgbClr val="FFFF00"/>
                </a:highlight>
              </a:rPr>
              <a:t>Select Sale Type(s); click “Submit Commitment</a:t>
            </a:r>
          </a:p>
          <a:p>
            <a:endParaRPr lang="en-US" b="1" dirty="0">
              <a:highlight>
                <a:srgbClr val="FFFF00"/>
              </a:highlight>
            </a:endParaRPr>
          </a:p>
          <a:p>
            <a:r>
              <a:rPr lang="en-US" b="1" dirty="0">
                <a:highlight>
                  <a:srgbClr val="FFFF00"/>
                </a:highlight>
              </a:rPr>
              <a:t>Update contact info; click “Update Contact Info” and return to Dashboard.</a:t>
            </a:r>
          </a:p>
        </p:txBody>
      </p:sp>
    </p:spTree>
    <p:extLst>
      <p:ext uri="{BB962C8B-B14F-4D97-AF65-F5344CB8AC3E}">
        <p14:creationId xmlns:p14="http://schemas.microsoft.com/office/powerpoint/2010/main" val="349041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FBD8A-F461-4DC3-A723-8B371179ABC7}"/>
              </a:ext>
            </a:extLst>
          </p:cNvPr>
          <p:cNvPicPr>
            <a:picLocks noChangeAspect="1"/>
          </p:cNvPicPr>
          <p:nvPr/>
        </p:nvPicPr>
        <p:blipFill rotWithShape="1">
          <a:blip r:embed="rId2"/>
          <a:srcRect t="8596" b="5414"/>
          <a:stretch/>
        </p:blipFill>
        <p:spPr>
          <a:xfrm>
            <a:off x="0" y="1"/>
            <a:ext cx="12192000" cy="6485206"/>
          </a:xfrm>
          <a:prstGeom prst="rect">
            <a:avLst/>
          </a:prstGeom>
        </p:spPr>
      </p:pic>
      <p:sp>
        <p:nvSpPr>
          <p:cNvPr id="3" name="TextBox 2">
            <a:extLst>
              <a:ext uri="{FF2B5EF4-FFF2-40B4-BE49-F238E27FC236}">
                <a16:creationId xmlns:a16="http://schemas.microsoft.com/office/drawing/2014/main" id="{0A679FDB-E2A6-4895-81F5-C929B6B08B26}"/>
              </a:ext>
            </a:extLst>
          </p:cNvPr>
          <p:cNvSpPr txBox="1"/>
          <p:nvPr/>
        </p:nvSpPr>
        <p:spPr>
          <a:xfrm>
            <a:off x="3742006" y="3429000"/>
            <a:ext cx="2658794" cy="646331"/>
          </a:xfrm>
          <a:prstGeom prst="rect">
            <a:avLst/>
          </a:prstGeom>
          <a:noFill/>
        </p:spPr>
        <p:txBody>
          <a:bodyPr wrap="square" rtlCol="0">
            <a:spAutoFit/>
          </a:bodyPr>
          <a:lstStyle/>
          <a:p>
            <a:r>
              <a:rPr lang="en-US" b="1" dirty="0">
                <a:solidFill>
                  <a:srgbClr val="FF0000"/>
                </a:solidFill>
                <a:highlight>
                  <a:srgbClr val="FFFF00"/>
                </a:highlight>
              </a:rPr>
              <a:t>To Import Scouts, click on “Setup/Import Scouts”</a:t>
            </a:r>
          </a:p>
        </p:txBody>
      </p:sp>
      <p:sp>
        <p:nvSpPr>
          <p:cNvPr id="4" name="Arrow: Left 3">
            <a:extLst>
              <a:ext uri="{FF2B5EF4-FFF2-40B4-BE49-F238E27FC236}">
                <a16:creationId xmlns:a16="http://schemas.microsoft.com/office/drawing/2014/main" id="{3B20D8FA-F7C8-4F0A-9CB6-8D90F4FE6CA9}"/>
              </a:ext>
            </a:extLst>
          </p:cNvPr>
          <p:cNvSpPr/>
          <p:nvPr/>
        </p:nvSpPr>
        <p:spPr>
          <a:xfrm>
            <a:off x="3339548" y="3167270"/>
            <a:ext cx="1124182" cy="3176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60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65BB37-7893-426E-B500-E82A0A30AF75}"/>
              </a:ext>
            </a:extLst>
          </p:cNvPr>
          <p:cNvPicPr>
            <a:picLocks noChangeAspect="1"/>
          </p:cNvPicPr>
          <p:nvPr/>
        </p:nvPicPr>
        <p:blipFill rotWithShape="1">
          <a:blip r:embed="rId2"/>
          <a:srcRect t="9827" b="6235"/>
          <a:stretch/>
        </p:blipFill>
        <p:spPr>
          <a:xfrm>
            <a:off x="0" y="0"/>
            <a:ext cx="12192000" cy="6428936"/>
          </a:xfrm>
          <a:prstGeom prst="rect">
            <a:avLst/>
          </a:prstGeom>
          <a:solidFill>
            <a:srgbClr val="FF0000"/>
          </a:solidFill>
        </p:spPr>
      </p:pic>
      <p:sp>
        <p:nvSpPr>
          <p:cNvPr id="3" name="TextBox 2">
            <a:extLst>
              <a:ext uri="{FF2B5EF4-FFF2-40B4-BE49-F238E27FC236}">
                <a16:creationId xmlns:a16="http://schemas.microsoft.com/office/drawing/2014/main" id="{8B848263-0112-468A-80B8-064470094C9E}"/>
              </a:ext>
            </a:extLst>
          </p:cNvPr>
          <p:cNvSpPr txBox="1"/>
          <p:nvPr/>
        </p:nvSpPr>
        <p:spPr>
          <a:xfrm>
            <a:off x="4815636" y="2845136"/>
            <a:ext cx="3387460" cy="369332"/>
          </a:xfrm>
          <a:prstGeom prst="rect">
            <a:avLst/>
          </a:prstGeom>
          <a:noFill/>
        </p:spPr>
        <p:txBody>
          <a:bodyPr wrap="square" rtlCol="0">
            <a:spAutoFit/>
          </a:bodyPr>
          <a:lstStyle/>
          <a:p>
            <a:r>
              <a:rPr lang="en-US" b="1" dirty="0">
                <a:highlight>
                  <a:srgbClr val="FFFF00"/>
                </a:highlight>
              </a:rPr>
              <a:t>Click on Import Scouts above.</a:t>
            </a:r>
          </a:p>
        </p:txBody>
      </p:sp>
      <p:sp>
        <p:nvSpPr>
          <p:cNvPr id="4" name="Arrow: Up 3">
            <a:extLst>
              <a:ext uri="{FF2B5EF4-FFF2-40B4-BE49-F238E27FC236}">
                <a16:creationId xmlns:a16="http://schemas.microsoft.com/office/drawing/2014/main" id="{C627D755-ED76-4A58-ACF2-B69AB1D65D68}"/>
              </a:ext>
            </a:extLst>
          </p:cNvPr>
          <p:cNvSpPr/>
          <p:nvPr/>
        </p:nvSpPr>
        <p:spPr>
          <a:xfrm>
            <a:off x="4956313" y="1417983"/>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F33153-2834-4708-B2B4-41FB94ED068A}"/>
              </a:ext>
            </a:extLst>
          </p:cNvPr>
          <p:cNvSpPr txBox="1"/>
          <p:nvPr/>
        </p:nvSpPr>
        <p:spPr>
          <a:xfrm>
            <a:off x="5261113" y="3697357"/>
            <a:ext cx="2703444" cy="923330"/>
          </a:xfrm>
          <a:prstGeom prst="rect">
            <a:avLst/>
          </a:prstGeom>
          <a:noFill/>
        </p:spPr>
        <p:txBody>
          <a:bodyPr wrap="square" rtlCol="0">
            <a:spAutoFit/>
          </a:bodyPr>
          <a:lstStyle/>
          <a:p>
            <a:r>
              <a:rPr lang="en-US" b="1" dirty="0">
                <a:solidFill>
                  <a:srgbClr val="FF0000"/>
                </a:solidFill>
                <a:highlight>
                  <a:srgbClr val="FFFF00"/>
                </a:highlight>
              </a:rPr>
              <a:t>NOTE:  Scouts must have a UNIQUE email address to access the system.</a:t>
            </a:r>
          </a:p>
        </p:txBody>
      </p:sp>
    </p:spTree>
    <p:extLst>
      <p:ext uri="{BB962C8B-B14F-4D97-AF65-F5344CB8AC3E}">
        <p14:creationId xmlns:p14="http://schemas.microsoft.com/office/powerpoint/2010/main" val="240876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947C37-4E0D-4B83-BB7A-E66F13906FE9}"/>
              </a:ext>
            </a:extLst>
          </p:cNvPr>
          <p:cNvPicPr>
            <a:picLocks noChangeAspect="1"/>
          </p:cNvPicPr>
          <p:nvPr/>
        </p:nvPicPr>
        <p:blipFill rotWithShape="1">
          <a:blip r:embed="rId2"/>
          <a:srcRect t="4491" b="5004"/>
          <a:stretch/>
        </p:blipFill>
        <p:spPr>
          <a:xfrm>
            <a:off x="0" y="0"/>
            <a:ext cx="12192000" cy="7230793"/>
          </a:xfrm>
          <a:prstGeom prst="rect">
            <a:avLst/>
          </a:prstGeom>
        </p:spPr>
      </p:pic>
      <p:sp>
        <p:nvSpPr>
          <p:cNvPr id="3" name="TextBox 2">
            <a:extLst>
              <a:ext uri="{FF2B5EF4-FFF2-40B4-BE49-F238E27FC236}">
                <a16:creationId xmlns:a16="http://schemas.microsoft.com/office/drawing/2014/main" id="{60BA2988-CEB4-4CA8-B95B-A80086A331D7}"/>
              </a:ext>
            </a:extLst>
          </p:cNvPr>
          <p:cNvSpPr txBox="1"/>
          <p:nvPr/>
        </p:nvSpPr>
        <p:spPr>
          <a:xfrm>
            <a:off x="7962313" y="2546252"/>
            <a:ext cx="4030903" cy="3693319"/>
          </a:xfrm>
          <a:prstGeom prst="rect">
            <a:avLst/>
          </a:prstGeom>
          <a:noFill/>
        </p:spPr>
        <p:txBody>
          <a:bodyPr wrap="square" rtlCol="0">
            <a:spAutoFit/>
          </a:bodyPr>
          <a:lstStyle/>
          <a:p>
            <a:r>
              <a:rPr lang="en-US" b="1" dirty="0">
                <a:highlight>
                  <a:srgbClr val="FFFF00"/>
                </a:highlight>
              </a:rPr>
              <a:t>You will need to create an excel spreadsheet with Headers to match the Import template to upload your Scouts.  Once your template is completed, click on Browse to select your excel file.  Click “First Row Has Headers” on Import Scouts form.  Click the down arrow for  Council  and select your header “Council” it will populate your Council Name.  Continue until all information is on the Import Scouts form.  This will open up where you can then click “Upload”</a:t>
            </a:r>
          </a:p>
        </p:txBody>
      </p:sp>
    </p:spTree>
    <p:extLst>
      <p:ext uri="{BB962C8B-B14F-4D97-AF65-F5344CB8AC3E}">
        <p14:creationId xmlns:p14="http://schemas.microsoft.com/office/powerpoint/2010/main" val="417555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35666E1-4756-4390-9DCA-4E830E3AD49D}"/>
              </a:ext>
            </a:extLst>
          </p:cNvPr>
          <p:cNvGraphicFramePr>
            <a:graphicFrameLocks noChangeAspect="1"/>
          </p:cNvGraphicFramePr>
          <p:nvPr>
            <p:extLst>
              <p:ext uri="{D42A27DB-BD31-4B8C-83A1-F6EECF244321}">
                <p14:modId xmlns:p14="http://schemas.microsoft.com/office/powerpoint/2010/main" val="1127326204"/>
              </p:ext>
            </p:extLst>
          </p:nvPr>
        </p:nvGraphicFramePr>
        <p:xfrm>
          <a:off x="0" y="0"/>
          <a:ext cx="12192000" cy="3803374"/>
        </p:xfrm>
        <a:graphic>
          <a:graphicData uri="http://schemas.openxmlformats.org/presentationml/2006/ole">
            <mc:AlternateContent xmlns:mc="http://schemas.openxmlformats.org/markup-compatibility/2006">
              <mc:Choice xmlns:v="urn:schemas-microsoft-com:vml" Requires="v">
                <p:oleObj name="Worksheet" r:id="rId2" imgW="8753373" imgH="1714618" progId="Excel.Sheet.12">
                  <p:embed/>
                </p:oleObj>
              </mc:Choice>
              <mc:Fallback>
                <p:oleObj name="Worksheet" r:id="rId2" imgW="8753373" imgH="1714618" progId="Excel.Sheet.12">
                  <p:embed/>
                  <p:pic>
                    <p:nvPicPr>
                      <p:cNvPr id="0" name=""/>
                      <p:cNvPicPr/>
                      <p:nvPr/>
                    </p:nvPicPr>
                    <p:blipFill>
                      <a:blip r:embed="rId3"/>
                      <a:stretch>
                        <a:fillRect/>
                      </a:stretch>
                    </p:blipFill>
                    <p:spPr>
                      <a:xfrm>
                        <a:off x="0" y="0"/>
                        <a:ext cx="12192000" cy="3803374"/>
                      </a:xfrm>
                      <a:prstGeom prst="rect">
                        <a:avLst/>
                      </a:prstGeom>
                    </p:spPr>
                  </p:pic>
                </p:oleObj>
              </mc:Fallback>
            </mc:AlternateContent>
          </a:graphicData>
        </a:graphic>
      </p:graphicFrame>
    </p:spTree>
    <p:extLst>
      <p:ext uri="{BB962C8B-B14F-4D97-AF65-F5344CB8AC3E}">
        <p14:creationId xmlns:p14="http://schemas.microsoft.com/office/powerpoint/2010/main" val="245477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49431A-685D-443C-94CA-4FF8B02A69AB}"/>
              </a:ext>
            </a:extLst>
          </p:cNvPr>
          <p:cNvPicPr>
            <a:picLocks noChangeAspect="1"/>
          </p:cNvPicPr>
          <p:nvPr/>
        </p:nvPicPr>
        <p:blipFill rotWithShape="1">
          <a:blip r:embed="rId2"/>
          <a:srcRect t="11015" r="11376" b="5591"/>
          <a:stretch/>
        </p:blipFill>
        <p:spPr>
          <a:xfrm>
            <a:off x="132522" y="397137"/>
            <a:ext cx="10933044" cy="5719168"/>
          </a:xfrm>
          <a:prstGeom prst="rect">
            <a:avLst/>
          </a:prstGeom>
        </p:spPr>
      </p:pic>
      <p:sp>
        <p:nvSpPr>
          <p:cNvPr id="3" name="TextBox 2">
            <a:extLst>
              <a:ext uri="{FF2B5EF4-FFF2-40B4-BE49-F238E27FC236}">
                <a16:creationId xmlns:a16="http://schemas.microsoft.com/office/drawing/2014/main" id="{8E81CE93-C9E5-4879-BB8D-EF1562B85A6F}"/>
              </a:ext>
            </a:extLst>
          </p:cNvPr>
          <p:cNvSpPr txBox="1"/>
          <p:nvPr/>
        </p:nvSpPr>
        <p:spPr>
          <a:xfrm>
            <a:off x="5368413" y="2979174"/>
            <a:ext cx="5816422" cy="923330"/>
          </a:xfrm>
          <a:prstGeom prst="rect">
            <a:avLst/>
          </a:prstGeom>
          <a:noFill/>
        </p:spPr>
        <p:txBody>
          <a:bodyPr wrap="square" rtlCol="0">
            <a:spAutoFit/>
          </a:bodyPr>
          <a:lstStyle/>
          <a:p>
            <a:r>
              <a:rPr lang="en-US" b="1" dirty="0">
                <a:highlight>
                  <a:srgbClr val="FFFF00"/>
                </a:highlight>
              </a:rPr>
              <a:t>Step 2 – Setup/Invite Scouts – From this page, send Sign-on Link to all Scouts or select Scouts by clicking on box to check mark. </a:t>
            </a:r>
          </a:p>
        </p:txBody>
      </p:sp>
      <p:sp>
        <p:nvSpPr>
          <p:cNvPr id="4" name="Arrow: Down 3">
            <a:extLst>
              <a:ext uri="{FF2B5EF4-FFF2-40B4-BE49-F238E27FC236}">
                <a16:creationId xmlns:a16="http://schemas.microsoft.com/office/drawing/2014/main" id="{9082F231-142F-4891-BD4D-296BD7918D19}"/>
              </a:ext>
            </a:extLst>
          </p:cNvPr>
          <p:cNvSpPr/>
          <p:nvPr/>
        </p:nvSpPr>
        <p:spPr>
          <a:xfrm>
            <a:off x="5014451" y="709748"/>
            <a:ext cx="35396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E7B3DD2-C222-4443-89FC-A6999E75BB37}"/>
              </a:ext>
            </a:extLst>
          </p:cNvPr>
          <p:cNvSpPr txBox="1"/>
          <p:nvPr/>
        </p:nvSpPr>
        <p:spPr>
          <a:xfrm>
            <a:off x="5368413" y="4505739"/>
            <a:ext cx="5697153" cy="923330"/>
          </a:xfrm>
          <a:prstGeom prst="rect">
            <a:avLst/>
          </a:prstGeom>
          <a:noFill/>
        </p:spPr>
        <p:txBody>
          <a:bodyPr wrap="square" rtlCol="0">
            <a:spAutoFit/>
          </a:bodyPr>
          <a:lstStyle/>
          <a:p>
            <a:r>
              <a:rPr lang="en-US" b="1" dirty="0">
                <a:highlight>
                  <a:srgbClr val="FFFF00"/>
                </a:highlight>
              </a:rPr>
              <a:t>Step 3 - Click on “</a:t>
            </a:r>
            <a:r>
              <a:rPr lang="en-US" b="1" dirty="0">
                <a:solidFill>
                  <a:srgbClr val="00B0F0"/>
                </a:solidFill>
                <a:highlight>
                  <a:srgbClr val="FFFF00"/>
                </a:highlight>
              </a:rPr>
              <a:t>+</a:t>
            </a:r>
            <a:r>
              <a:rPr lang="en-US" b="1" dirty="0">
                <a:highlight>
                  <a:srgbClr val="FFFF00"/>
                </a:highlight>
              </a:rPr>
              <a:t>Add User” for new Scouts.  Click “Remove” to remove inactive Scouts.  Click on any Scout to update information.  </a:t>
            </a:r>
          </a:p>
        </p:txBody>
      </p:sp>
      <p:sp>
        <p:nvSpPr>
          <p:cNvPr id="6" name="TextBox 5">
            <a:extLst>
              <a:ext uri="{FF2B5EF4-FFF2-40B4-BE49-F238E27FC236}">
                <a16:creationId xmlns:a16="http://schemas.microsoft.com/office/drawing/2014/main" id="{BFF50B25-4E6D-42CC-AB34-33A0B991DD4C}"/>
              </a:ext>
            </a:extLst>
          </p:cNvPr>
          <p:cNvSpPr txBox="1"/>
          <p:nvPr/>
        </p:nvSpPr>
        <p:spPr>
          <a:xfrm>
            <a:off x="3087757" y="6148252"/>
            <a:ext cx="8189843" cy="369332"/>
          </a:xfrm>
          <a:prstGeom prst="rect">
            <a:avLst/>
          </a:prstGeom>
          <a:noFill/>
        </p:spPr>
        <p:txBody>
          <a:bodyPr wrap="square" rtlCol="0">
            <a:spAutoFit/>
          </a:bodyPr>
          <a:lstStyle/>
          <a:p>
            <a:r>
              <a:rPr lang="en-US" b="1" dirty="0">
                <a:highlight>
                  <a:srgbClr val="FFFF00"/>
                </a:highlight>
              </a:rPr>
              <a:t>EACH SCOUT MUST HAVE A UNIQUE, ACTIVE EMAIL TO ACCESS THE CM SYSTEM. </a:t>
            </a:r>
          </a:p>
        </p:txBody>
      </p:sp>
    </p:spTree>
    <p:extLst>
      <p:ext uri="{BB962C8B-B14F-4D97-AF65-F5344CB8AC3E}">
        <p14:creationId xmlns:p14="http://schemas.microsoft.com/office/powerpoint/2010/main" val="250684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8651DA-D961-4C4E-930C-96EA31D0041A}"/>
              </a:ext>
            </a:extLst>
          </p:cNvPr>
          <p:cNvPicPr>
            <a:picLocks noChangeAspect="1"/>
          </p:cNvPicPr>
          <p:nvPr/>
        </p:nvPicPr>
        <p:blipFill rotWithShape="1">
          <a:blip r:embed="rId2"/>
          <a:srcRect b="5161"/>
          <a:stretch/>
        </p:blipFill>
        <p:spPr>
          <a:xfrm>
            <a:off x="0" y="0"/>
            <a:ext cx="12192000" cy="6504039"/>
          </a:xfrm>
          <a:prstGeom prst="rect">
            <a:avLst/>
          </a:prstGeom>
        </p:spPr>
      </p:pic>
      <p:sp>
        <p:nvSpPr>
          <p:cNvPr id="5" name="Arrow: Up 4">
            <a:extLst>
              <a:ext uri="{FF2B5EF4-FFF2-40B4-BE49-F238E27FC236}">
                <a16:creationId xmlns:a16="http://schemas.microsoft.com/office/drawing/2014/main" id="{4E6ECB2B-FE4F-4ABE-92CE-197D51B575F8}"/>
              </a:ext>
            </a:extLst>
          </p:cNvPr>
          <p:cNvSpPr/>
          <p:nvPr/>
        </p:nvSpPr>
        <p:spPr>
          <a:xfrm>
            <a:off x="2684206" y="2819924"/>
            <a:ext cx="278154"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897E878-8A4D-4D95-ABCB-50AC42884C58}"/>
              </a:ext>
            </a:extLst>
          </p:cNvPr>
          <p:cNvSpPr txBox="1"/>
          <p:nvPr/>
        </p:nvSpPr>
        <p:spPr>
          <a:xfrm>
            <a:off x="3141406" y="3215148"/>
            <a:ext cx="3418420" cy="369332"/>
          </a:xfrm>
          <a:prstGeom prst="rect">
            <a:avLst/>
          </a:prstGeom>
          <a:noFill/>
        </p:spPr>
        <p:txBody>
          <a:bodyPr wrap="square" rtlCol="0">
            <a:spAutoFit/>
          </a:bodyPr>
          <a:lstStyle/>
          <a:p>
            <a:r>
              <a:rPr lang="en-US" b="1" dirty="0">
                <a:highlight>
                  <a:srgbClr val="FFFF00"/>
                </a:highlight>
              </a:rPr>
              <a:t> Click “Create Unit Order</a:t>
            </a:r>
          </a:p>
        </p:txBody>
      </p:sp>
    </p:spTree>
    <p:extLst>
      <p:ext uri="{BB962C8B-B14F-4D97-AF65-F5344CB8AC3E}">
        <p14:creationId xmlns:p14="http://schemas.microsoft.com/office/powerpoint/2010/main" val="4209161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TotalTime>
  <Words>972</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Marketing2</dc:creator>
  <cp:lastModifiedBy>Scott Thiessen</cp:lastModifiedBy>
  <cp:revision>98</cp:revision>
  <cp:lastPrinted>2020-05-11T15:32:58Z</cp:lastPrinted>
  <dcterms:created xsi:type="dcterms:W3CDTF">2019-02-07T13:55:56Z</dcterms:created>
  <dcterms:modified xsi:type="dcterms:W3CDTF">2021-07-28T13:51:22Z</dcterms:modified>
</cp:coreProperties>
</file>