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3" r:id="rId4"/>
    <p:sldId id="264" r:id="rId5"/>
    <p:sldId id="266" r:id="rId6"/>
    <p:sldId id="267" r:id="rId7"/>
    <p:sldId id="268" r:id="rId8"/>
    <p:sldId id="258" r:id="rId9"/>
    <p:sldId id="271" r:id="rId10"/>
    <p:sldId id="273" r:id="rId11"/>
    <p:sldId id="274" r:id="rId12"/>
    <p:sldId id="276" r:id="rId13"/>
    <p:sldId id="275" r:id="rId14"/>
    <p:sldId id="277" r:id="rId15"/>
    <p:sldId id="279" r:id="rId16"/>
    <p:sldId id="289" r:id="rId17"/>
    <p:sldId id="280" r:id="rId18"/>
    <p:sldId id="286" r:id="rId19"/>
    <p:sldId id="288" r:id="rId20"/>
    <p:sldId id="259" r:id="rId21"/>
    <p:sldId id="281" r:id="rId22"/>
    <p:sldId id="269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89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CE213-6CC7-0040-B246-AD1CA197960E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86B4-33BB-D040-89D1-2B6F78BDB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Customize</a:t>
            </a:r>
            <a:r>
              <a:rPr lang="en-US" baseline="0" dirty="0"/>
              <a:t> for your unit:  Change “Pack 123” to your unit information.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Customize for your unit:  Use this slide to describe</a:t>
            </a:r>
            <a:r>
              <a:rPr lang="en-US" baseline="0" dirty="0"/>
              <a:t> new products your unit will be selling this year.  Educate Scouts and their families so they’ll be ready to tell consumers about the popcorn.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31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Invite two Scouts to the front of the room to role play a consumer</a:t>
            </a:r>
            <a:r>
              <a:rPr lang="en-US" baseline="0" dirty="0"/>
              <a:t> and selling Scout.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Invite two Scouts to the front of the room to role play a consumer</a:t>
            </a:r>
            <a:r>
              <a:rPr lang="en-US" baseline="0" dirty="0"/>
              <a:t> and selling Scout.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Customize for your unit:</a:t>
            </a:r>
            <a:r>
              <a:rPr lang="en-US" baseline="0" dirty="0"/>
              <a:t>  Use the Popcorn Planner to determine your unit’s sales goals and then the individual Scout goal.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25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Customize for your unit:</a:t>
            </a:r>
            <a:r>
              <a:rPr lang="en-US" baseline="0" dirty="0"/>
              <a:t>  Use the Popcorn Planner to determine your unit’s sales goals and then the individual Scout goal.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Customize for your unit:  Enter your unit’s important dates here.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Customize</a:t>
            </a:r>
            <a:r>
              <a:rPr lang="en-US" baseline="0" dirty="0"/>
              <a:t> for your unit:  Add the activities your unit plans to do this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Customize for your unit:  Be sure to tell families what they’re getting tonight at the popcorn kickoff.  In addition to the order forms, prize forms and the family page, are there other handouts?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Customize with your unit’s Popcorn Kernel’s name and contact</a:t>
            </a:r>
            <a:r>
              <a:rPr lang="en-US" baseline="0" dirty="0"/>
              <a:t> information.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Customize</a:t>
            </a:r>
            <a:r>
              <a:rPr lang="en-US" baseline="0" dirty="0"/>
              <a:t> for your unit:  Change “Pack 123” to your unit information.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Customize</a:t>
            </a:r>
            <a:r>
              <a:rPr lang="en-US" baseline="0" dirty="0"/>
              <a:t> for your unit: Add your Pack/Troop’s incentives, like a reward for the Top Selling Scout or a bonus prize for the Top Selling Den.  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Customize</a:t>
            </a:r>
            <a:r>
              <a:rPr lang="en-US" baseline="0" dirty="0"/>
              <a:t> for your unit:  Does your Council offer special Popcorn Sale Incentives?  If so, be sure to include them here.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CEF1-6973-F64A-A134-F8EEBCC7145F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://www.campmasters.org/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://www.campmasters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1492720"/>
            <a:ext cx="8374731" cy="492335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Welcome to </a:t>
            </a:r>
            <a:b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Pack 123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 </a:t>
            </a:r>
            <a:b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Popcorn Kickoff !!</a:t>
            </a:r>
          </a:p>
        </p:txBody>
      </p:sp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7F5F3B09-3768-424D-AD3B-F4A3C78E04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3730323C-26B2-4462-B6C4-4362D073B7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2034" y="-294969"/>
            <a:ext cx="5860827" cy="1990293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Unit Prizes!!!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2815218"/>
            <a:ext cx="6400800" cy="352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Pack 123 Incentives</a:t>
            </a:r>
          </a:p>
          <a:p>
            <a:pPr>
              <a:buFont typeface="Arial"/>
              <a:buChar char="•"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Top Selling Scout Prize</a:t>
            </a:r>
          </a:p>
          <a:p>
            <a:pPr>
              <a:buFont typeface="Arial"/>
              <a:buChar char="•"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Top Selling Den Prize</a:t>
            </a:r>
          </a:p>
          <a:p>
            <a:pPr>
              <a:buFont typeface="Arial"/>
              <a:buChar char="•"/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/>
            </a:endParaRPr>
          </a:p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Sell $________ and throw a pie in your Leader’s face!</a:t>
            </a:r>
          </a:p>
          <a:p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0F1225E5-3F71-4687-94F6-AED60A461E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697" y="-151167"/>
            <a:ext cx="5860827" cy="1990293"/>
          </a:xfrm>
        </p:spPr>
        <p:txBody>
          <a:bodyPr>
            <a:norm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Impact"/>
                <a:cs typeface="Impact"/>
              </a:rPr>
              <a:t>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Council Prizes!!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91297" y="2314265"/>
            <a:ext cx="6400800" cy="352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Council Incentives</a:t>
            </a:r>
          </a:p>
          <a:p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7" name="Picture 3" descr="See the source image">
            <a:extLst>
              <a:ext uri="{FF2B5EF4-FFF2-40B4-BE49-F238E27FC236}">
                <a16:creationId xmlns:a16="http://schemas.microsoft.com/office/drawing/2014/main" id="{0CCCAA37-8614-895F-1FCC-4E911533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27" y="3345029"/>
            <a:ext cx="3131790" cy="30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66189CE-4B65-9213-3064-F342576C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455" y="2860985"/>
            <a:ext cx="3631474" cy="16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Sell $1,500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earn an invite for a special party &amp; a chance to win an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Amazon Gift Card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up 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$1,000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!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09656D3-AA14-FF5B-2884-4C74E38B5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59982"/>
            <a:ext cx="3619929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more you sell, the more chances you have to win multiple gift cards!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Saturday, December 3,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Check-In: 10:00 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Drawing: 11:00 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(Must be present to win)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Scouts also receive: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*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Incredible Pizza Buffet &amp; Drink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*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$5 Game Card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1492720"/>
            <a:ext cx="8374731" cy="4923356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Our Sale!!!!</a:t>
            </a:r>
          </a:p>
        </p:txBody>
      </p:sp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65D239F1-565B-45E9-9DDE-64AA0F7A13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340445"/>
            <a:ext cx="5860827" cy="1990293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Georgia" pitchFamily="18" charset="0"/>
                <a:cs typeface="Impact"/>
              </a:rPr>
              <a:t>What we’re selling</a:t>
            </a:r>
          </a:p>
        </p:txBody>
      </p:sp>
      <p:pic>
        <p:nvPicPr>
          <p:cNvPr id="6" name="Picture 5" descr="2014PwerPntBackground_cropped.jpg">
            <a:extLst>
              <a:ext uri="{FF2B5EF4-FFF2-40B4-BE49-F238E27FC236}">
                <a16:creationId xmlns:a16="http://schemas.microsoft.com/office/drawing/2014/main" id="{FD74A0CC-560A-464B-94F5-35CAC35AD8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6C86E02-7A0E-450D-AFD9-9BF184DD6E59}"/>
              </a:ext>
            </a:extLst>
          </p:cNvPr>
          <p:cNvSpPr txBox="1">
            <a:spLocks/>
          </p:cNvSpPr>
          <p:nvPr/>
        </p:nvSpPr>
        <p:spPr>
          <a:xfrm>
            <a:off x="3521193" y="-160999"/>
            <a:ext cx="5860827" cy="1990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Product </a:t>
            </a:r>
          </a:p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Lineup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CDAF98-46D5-30B8-6EFB-E28F5EDDC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88" y="2212897"/>
            <a:ext cx="7835823" cy="44887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5EC1066F-2452-4F83-A20C-C3456B1663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F52D617-1FA9-4D37-9486-121E0BBAB7F3}"/>
              </a:ext>
            </a:extLst>
          </p:cNvPr>
          <p:cNvSpPr txBox="1">
            <a:spLocks/>
          </p:cNvSpPr>
          <p:nvPr/>
        </p:nvSpPr>
        <p:spPr>
          <a:xfrm>
            <a:off x="3521193" y="-160999"/>
            <a:ext cx="5860827" cy="1990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NEW this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9D8BD-3D19-B294-7394-8C3D113C7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26" y="2324097"/>
            <a:ext cx="2627908" cy="25962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5FF3E7-10F2-2C3D-BDDB-848529A77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177" y="2324098"/>
            <a:ext cx="2702486" cy="2596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F5CF65-41CC-FF84-7FA2-02EC3DF39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306" y="2324097"/>
            <a:ext cx="2702486" cy="26172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5B84A7-7CBD-4927-DD4D-32EE45B084C0}"/>
              </a:ext>
            </a:extLst>
          </p:cNvPr>
          <p:cNvSpPr txBox="1"/>
          <p:nvPr/>
        </p:nvSpPr>
        <p:spPr>
          <a:xfrm>
            <a:off x="6193468" y="5103223"/>
            <a:ext cx="2471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Was in a Bag last year – Tin makes a great Christmas Gift!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E6B0D-F53E-5B14-060C-7CD76B0DC48F}"/>
              </a:ext>
            </a:extLst>
          </p:cNvPr>
          <p:cNvSpPr txBox="1"/>
          <p:nvPr/>
        </p:nvSpPr>
        <p:spPr>
          <a:xfrm>
            <a:off x="3271639" y="5103223"/>
            <a:ext cx="2471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Was in a Bag last year – Tin makes a great Christmas Gift!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0930BB-CB9C-0435-B979-60CA8E19CB21}"/>
              </a:ext>
            </a:extLst>
          </p:cNvPr>
          <p:cNvSpPr txBox="1"/>
          <p:nvPr/>
        </p:nvSpPr>
        <p:spPr>
          <a:xfrm>
            <a:off x="349810" y="5103335"/>
            <a:ext cx="247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product!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67299789-D8F9-4FA3-9C0F-B16D214F72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700" y="-249494"/>
            <a:ext cx="5860827" cy="1990293"/>
          </a:xfrm>
        </p:spPr>
        <p:txBody>
          <a:bodyPr>
            <a:normAutofit/>
          </a:bodyPr>
          <a:lstStyle/>
          <a:p>
            <a:r>
              <a:rPr 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How to sell…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57875" y="2683290"/>
            <a:ext cx="9143999" cy="3522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/>
            <a:r>
              <a:rPr lang="en-US" sz="5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/>
            </a:endParaRPr>
          </a:p>
          <a:p>
            <a:pPr algn="ctr"/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 Show-and-Sell</a:t>
            </a:r>
          </a:p>
          <a:p>
            <a:pPr algn="ctr"/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+</a:t>
            </a:r>
          </a:p>
          <a:p>
            <a:pPr algn="ctr"/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Take Order</a:t>
            </a:r>
          </a:p>
          <a:p>
            <a:pPr algn="ctr"/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+</a:t>
            </a:r>
          </a:p>
          <a:p>
            <a:pPr algn="ctr"/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Online</a:t>
            </a:r>
          </a:p>
          <a:p>
            <a:pPr algn="ctr"/>
            <a:endParaRPr lang="en-U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67299789-D8F9-4FA3-9C0F-B16D214F72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700" y="-249494"/>
            <a:ext cx="5860827" cy="1990293"/>
          </a:xfrm>
        </p:spPr>
        <p:txBody>
          <a:bodyPr>
            <a:normAutofit/>
          </a:bodyPr>
          <a:lstStyle/>
          <a:p>
            <a:r>
              <a:rPr 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Show &amp; Sell</a:t>
            </a:r>
            <a:br>
              <a:rPr 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Locations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7987" y="3007755"/>
            <a:ext cx="8858865" cy="3522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Enter Show and Sell Dates and Locations to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get Scouts confirmed </a:t>
            </a:r>
          </a:p>
          <a:p>
            <a:endParaRPr lang="en-US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You could also have a signup sheet in the room or download the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SignUpGenius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App to use for signups</a:t>
            </a:r>
            <a:r>
              <a:rPr lang="en-US" sz="5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/>
            </a:endParaRPr>
          </a:p>
          <a:p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93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340445"/>
            <a:ext cx="5860827" cy="1990293"/>
          </a:xfrm>
        </p:spPr>
        <p:txBody>
          <a:bodyPr>
            <a:normAutofit/>
          </a:bodyPr>
          <a:lstStyle/>
          <a:p>
            <a:r>
              <a:rPr lang="en-US" sz="5800" b="1" dirty="0">
                <a:solidFill>
                  <a:schemeClr val="bg1"/>
                </a:solidFill>
                <a:latin typeface="Georgia" pitchFamily="18" charset="0"/>
                <a:cs typeface="Impact"/>
              </a:rPr>
              <a:t>How to sell…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5375" y="2815218"/>
            <a:ext cx="8497683" cy="3522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Scout Demonstration</a:t>
            </a:r>
          </a:p>
          <a:p>
            <a:r>
              <a:rPr lang="en-US" sz="3200" dirty="0">
                <a:solidFill>
                  <a:schemeClr val="tx2"/>
                </a:solidFill>
                <a:latin typeface="Georgia" pitchFamily="18" charset="0"/>
                <a:cs typeface="Arial"/>
              </a:rPr>
              <a:t>“Hello sir / ma’am, my name is __________, </a:t>
            </a:r>
          </a:p>
          <a:p>
            <a:r>
              <a:rPr lang="en-US" sz="3200" dirty="0">
                <a:solidFill>
                  <a:schemeClr val="tx2"/>
                </a:solidFill>
                <a:latin typeface="Georgia" pitchFamily="18" charset="0"/>
                <a:cs typeface="Arial"/>
              </a:rPr>
              <a:t>and I’m a scout with Pack /Troop_____.   We’re selling popcorn to help raise money for our Pack / Troop. You can help us by buying some of our delicious popcorn. </a:t>
            </a:r>
          </a:p>
          <a:p>
            <a:r>
              <a:rPr lang="en-US" sz="3200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You’ll help us out, won’t you?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cs typeface="Arial"/>
            </a:endParaRPr>
          </a:p>
        </p:txBody>
      </p:sp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B87FF502-DF5B-4C7F-8DC7-F3F5E544D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3D03F3-8224-4A61-B509-90E376BDDB4C}"/>
              </a:ext>
            </a:extLst>
          </p:cNvPr>
          <p:cNvSpPr txBox="1">
            <a:spLocks/>
          </p:cNvSpPr>
          <p:nvPr/>
        </p:nvSpPr>
        <p:spPr>
          <a:xfrm>
            <a:off x="3550700" y="-249494"/>
            <a:ext cx="5860827" cy="1990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How to sell…</a:t>
            </a:r>
            <a:endParaRPr lang="en-US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A2E22852-83C8-4EB5-AA69-CE3554E8D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1033" y="-158894"/>
            <a:ext cx="5860827" cy="1990293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Self Register to Sell Online…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7626B-C2C2-42BE-98D7-2AC60E1B65B8}"/>
              </a:ext>
            </a:extLst>
          </p:cNvPr>
          <p:cNvPicPr/>
          <p:nvPr/>
        </p:nvPicPr>
        <p:blipFill rotWithShape="1">
          <a:blip r:embed="rId4"/>
          <a:srcRect l="41183" r="42418" b="43635"/>
          <a:stretch/>
        </p:blipFill>
        <p:spPr bwMode="auto">
          <a:xfrm>
            <a:off x="6720767" y="2187678"/>
            <a:ext cx="2285581" cy="461924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F78470-D1E9-40DE-B099-2A239EB67C77}"/>
              </a:ext>
            </a:extLst>
          </p:cNvPr>
          <p:cNvSpPr/>
          <p:nvPr/>
        </p:nvSpPr>
        <p:spPr>
          <a:xfrm>
            <a:off x="722673" y="2216951"/>
            <a:ext cx="54913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Georgia" panose="02040502050405020303" pitchFamily="18" charset="0"/>
                <a:ea typeface="Cambria" panose="02040503050406030204" pitchFamily="18" charset="0"/>
                <a:cs typeface="TeluguSangamMN"/>
              </a:rPr>
              <a:t>Scouts can Self-Register to sell online at </a:t>
            </a:r>
            <a:r>
              <a:rPr lang="en-US" sz="2600" b="1" u="sng" dirty="0">
                <a:solidFill>
                  <a:srgbClr val="0000FF"/>
                </a:solidFill>
                <a:latin typeface="Georgia" panose="02040502050405020303" pitchFamily="18" charset="0"/>
                <a:ea typeface="Cambria" panose="02040503050406030204" pitchFamily="18" charset="0"/>
                <a:cs typeface="TeluguSangamMN"/>
                <a:hlinkClick r:id="rId5"/>
              </a:rPr>
              <a:t>www.campmasters.org</a:t>
            </a:r>
            <a:endParaRPr lang="en-US" sz="2600" b="1" u="sng" dirty="0">
              <a:solidFill>
                <a:srgbClr val="0000FF"/>
              </a:solidFill>
              <a:latin typeface="Georgia" panose="02040502050405020303" pitchFamily="18" charset="0"/>
              <a:ea typeface="Cambria" panose="02040503050406030204" pitchFamily="18" charset="0"/>
              <a:cs typeface="TeluguSangamM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E5AB00-CA1F-4087-8187-A688863FC1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49" t="12167" r="18817" b="3047"/>
          <a:stretch/>
        </p:blipFill>
        <p:spPr>
          <a:xfrm>
            <a:off x="1774303" y="3742576"/>
            <a:ext cx="4203709" cy="301896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6B779A5-4657-4B3B-B795-FF5E1B66A8A9}"/>
              </a:ext>
            </a:extLst>
          </p:cNvPr>
          <p:cNvSpPr/>
          <p:nvPr/>
        </p:nvSpPr>
        <p:spPr>
          <a:xfrm>
            <a:off x="564422" y="5788890"/>
            <a:ext cx="978408" cy="484632"/>
          </a:xfrm>
          <a:prstGeom prst="rightArrow">
            <a:avLst/>
          </a:prstGeom>
          <a:gradFill>
            <a:gsLst>
              <a:gs pos="76000">
                <a:srgbClr val="00206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816F61-4E3D-4F82-A0B4-B28AF5EECDAC}"/>
              </a:ext>
            </a:extLst>
          </p:cNvPr>
          <p:cNvSpPr/>
          <p:nvPr/>
        </p:nvSpPr>
        <p:spPr>
          <a:xfrm>
            <a:off x="-1887801" y="5279704"/>
            <a:ext cx="5491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TeluguSangamMN"/>
              </a:rPr>
              <a:t>Click here</a:t>
            </a:r>
            <a:endParaRPr lang="en-US" sz="2400" b="1" u="sng" dirty="0">
              <a:solidFill>
                <a:srgbClr val="002060"/>
              </a:solidFill>
              <a:latin typeface="Georgia" panose="02040502050405020303" pitchFamily="18" charset="0"/>
              <a:ea typeface="Cambria" panose="02040503050406030204" pitchFamily="18" charset="0"/>
              <a:cs typeface="TeluguSangamM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0b75ec214ae93c9cf0c4-29272cf50f31a51c962f720faccc5ec5.ssl.cf2.rackcdn.com/giftcards/bhn-catalog-product-images/07675016597.pngcc9318de277d257bce274937e3b7a6f7682c6fb1.jpg">
            <a:extLst>
              <a:ext uri="{FF2B5EF4-FFF2-40B4-BE49-F238E27FC236}">
                <a16:creationId xmlns:a16="http://schemas.microsoft.com/office/drawing/2014/main" id="{42BE3F93-3CB8-49CE-A505-7AFFEAAA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88" y="2349965"/>
            <a:ext cx="3121138" cy="1965913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A46446-1F1E-4E9B-8F67-9A3F23E95E5A}"/>
              </a:ext>
            </a:extLst>
          </p:cNvPr>
          <p:cNvSpPr/>
          <p:nvPr/>
        </p:nvSpPr>
        <p:spPr>
          <a:xfrm>
            <a:off x="4006215" y="2807500"/>
            <a:ext cx="48156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Georgia" panose="02040502050405020303" pitchFamily="18" charset="0"/>
              </a:rPr>
              <a:t>Any Scout that sells $400 online will receive a $10 AMAZON Gift Card 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C00000"/>
              </a:solidFill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All online Scout Sales count towards CAMP MASTERS High Achiever Prizes, Prize Program and Council Prizes  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</a:p>
        </p:txBody>
      </p:sp>
      <p:pic>
        <p:nvPicPr>
          <p:cNvPr id="11" name="Picture 10" descr="Selling Online Picture.jpg">
            <a:extLst>
              <a:ext uri="{FF2B5EF4-FFF2-40B4-BE49-F238E27FC236}">
                <a16:creationId xmlns:a16="http://schemas.microsoft.com/office/drawing/2014/main" id="{9807C14A-1E1E-48CD-B9EA-244ADF27E9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790" y="4508156"/>
            <a:ext cx="2886635" cy="21336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2014PwerPntBackground_cropped.jpg">
            <a:extLst>
              <a:ext uri="{FF2B5EF4-FFF2-40B4-BE49-F238E27FC236}">
                <a16:creationId xmlns:a16="http://schemas.microsoft.com/office/drawing/2014/main" id="{11F0E6B4-22EB-4B1A-81D5-C499B928A8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CC1DABD-1E37-4E53-8B45-6B6F39A85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1033" y="-158894"/>
            <a:ext cx="5860827" cy="1990293"/>
          </a:xfrm>
        </p:spPr>
        <p:txBody>
          <a:bodyPr>
            <a:normAutofit/>
          </a:bodyPr>
          <a:lstStyle/>
          <a:p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Sell Online…</a:t>
            </a:r>
          </a:p>
        </p:txBody>
      </p:sp>
    </p:spTree>
    <p:extLst>
      <p:ext uri="{BB962C8B-B14F-4D97-AF65-F5344CB8AC3E}">
        <p14:creationId xmlns:p14="http://schemas.microsoft.com/office/powerpoint/2010/main" val="73995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5217"/>
            <a:ext cx="6400800" cy="346991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This year, our Pack is </a:t>
            </a:r>
          </a:p>
          <a:p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planning to:</a:t>
            </a:r>
          </a:p>
          <a:p>
            <a:pPr>
              <a:buFont typeface="Arial"/>
              <a:buChar char="•"/>
            </a:pPr>
            <a:r>
              <a:rPr lang="en-US" i="1" dirty="0">
                <a:solidFill>
                  <a:srgbClr val="002060"/>
                </a:solidFill>
                <a:latin typeface="Georgia" pitchFamily="18" charset="0"/>
                <a:cs typeface="Arial"/>
              </a:rPr>
              <a:t>Activity One	Date One</a:t>
            </a:r>
            <a:endParaRPr lang="en-US" dirty="0">
              <a:solidFill>
                <a:srgbClr val="002060"/>
              </a:solidFill>
              <a:latin typeface="Georgia" pitchFamily="18" charset="0"/>
              <a:cs typeface="Arial"/>
            </a:endParaRPr>
          </a:p>
          <a:p>
            <a:pPr>
              <a:buFont typeface="Arial"/>
              <a:buChar char="•"/>
            </a:pPr>
            <a:r>
              <a:rPr lang="en-US" i="1" dirty="0">
                <a:solidFill>
                  <a:srgbClr val="002060"/>
                </a:solidFill>
                <a:latin typeface="Georgia" pitchFamily="18" charset="0"/>
                <a:cs typeface="Arial"/>
              </a:rPr>
              <a:t>Activity Two		Date Two</a:t>
            </a:r>
            <a:endParaRPr lang="en-US" dirty="0">
              <a:solidFill>
                <a:srgbClr val="002060"/>
              </a:solidFill>
              <a:latin typeface="Georgia" pitchFamily="18" charset="0"/>
              <a:cs typeface="Arial"/>
            </a:endParaRPr>
          </a:p>
          <a:p>
            <a:pPr>
              <a:buFont typeface="Arial"/>
              <a:buChar char="•"/>
            </a:pPr>
            <a:r>
              <a:rPr lang="en-US" i="1" dirty="0">
                <a:solidFill>
                  <a:srgbClr val="002060"/>
                </a:solidFill>
                <a:latin typeface="Georgia" pitchFamily="18" charset="0"/>
                <a:cs typeface="Arial"/>
              </a:rPr>
              <a:t>Activity Three		Date Three</a:t>
            </a:r>
            <a:endParaRPr lang="en-US" dirty="0">
              <a:solidFill>
                <a:srgbClr val="002060"/>
              </a:solidFill>
              <a:latin typeface="Georgia" pitchFamily="18" charset="0"/>
              <a:cs typeface="Arial"/>
            </a:endParaRPr>
          </a:p>
          <a:p>
            <a:pPr>
              <a:buFont typeface="Arial"/>
              <a:buChar char="•"/>
            </a:pPr>
            <a:r>
              <a:rPr lang="en-US" i="1" dirty="0">
                <a:solidFill>
                  <a:srgbClr val="002060"/>
                </a:solidFill>
                <a:latin typeface="Georgia" pitchFamily="18" charset="0"/>
                <a:cs typeface="Arial"/>
              </a:rPr>
              <a:t>Activity Four</a:t>
            </a:r>
            <a:r>
              <a:rPr lang="en-US" dirty="0">
                <a:solidFill>
                  <a:srgbClr val="002060"/>
                </a:solidFill>
                <a:latin typeface="Georgia" pitchFamily="18" charset="0"/>
                <a:cs typeface="Arial"/>
              </a:rPr>
              <a:t>	</a:t>
            </a:r>
            <a:r>
              <a:rPr lang="en-US" i="1" dirty="0">
                <a:solidFill>
                  <a:srgbClr val="002060"/>
                </a:solidFill>
                <a:latin typeface="Georgia" pitchFamily="18" charset="0"/>
                <a:cs typeface="Arial"/>
              </a:rPr>
              <a:t>Date Four</a:t>
            </a:r>
          </a:p>
        </p:txBody>
      </p:sp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B00F1543-37C2-460E-8633-598893138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7563" y="-159402"/>
            <a:ext cx="6288174" cy="199029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It’s going to be an AWESOME Year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1FE5E377-799E-4C54-9C88-161C2A96A3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4046" y="-161000"/>
            <a:ext cx="5860827" cy="1990293"/>
          </a:xfrm>
        </p:spPr>
        <p:txBody>
          <a:bodyPr>
            <a:normAutofit/>
          </a:bodyPr>
          <a:lstStyle/>
          <a:p>
            <a:r>
              <a:rPr 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Our Sale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9707"/>
            <a:ext cx="6400800" cy="34699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Our Sales Goals this Year</a:t>
            </a:r>
          </a:p>
          <a:p>
            <a:endParaRPr lang="en-US" b="1" dirty="0">
              <a:solidFill>
                <a:srgbClr val="002060"/>
              </a:solidFill>
              <a:latin typeface="Georgia" pitchFamily="18" charset="0"/>
              <a:cs typeface="Arial"/>
            </a:endParaRPr>
          </a:p>
          <a:p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• Unit Sales Goal: $______</a:t>
            </a:r>
          </a:p>
          <a:p>
            <a:endParaRPr lang="en-US" b="1" dirty="0">
              <a:solidFill>
                <a:srgbClr val="002060"/>
              </a:solidFill>
              <a:latin typeface="Georgia" pitchFamily="18" charset="0"/>
              <a:cs typeface="Arial"/>
            </a:endParaRPr>
          </a:p>
          <a:p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• Scout Sales Goal: $______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1492720"/>
            <a:ext cx="8374731" cy="492335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Scouts, what’s your </a:t>
            </a:r>
            <a:b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GOAL ?</a:t>
            </a:r>
            <a:endParaRPr lang="en-US" sz="5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F610943F-B85B-4448-AF14-D44264AA70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9C0341-5507-49AC-B0CE-FB1D415A3913}"/>
              </a:ext>
            </a:extLst>
          </p:cNvPr>
          <p:cNvSpPr txBox="1">
            <a:spLocks/>
          </p:cNvSpPr>
          <p:nvPr/>
        </p:nvSpPr>
        <p:spPr>
          <a:xfrm>
            <a:off x="3354046" y="-161000"/>
            <a:ext cx="5860827" cy="1990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Our Sale</a:t>
            </a:r>
            <a:endParaRPr lang="en-US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PwerPntBackground_cropped.jpg">
            <a:extLst>
              <a:ext uri="{FF2B5EF4-FFF2-40B4-BE49-F238E27FC236}">
                <a16:creationId xmlns:a16="http://schemas.microsoft.com/office/drawing/2014/main" id="{7D98A42A-AC43-4AB2-B433-48B155A0EB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5228" y="-259325"/>
            <a:ext cx="5860827" cy="1990293"/>
          </a:xfrm>
        </p:spPr>
        <p:txBody>
          <a:bodyPr>
            <a:normAutofit/>
          </a:bodyPr>
          <a:lstStyle/>
          <a:p>
            <a:r>
              <a:rPr 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Our Sale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375" y="2768917"/>
            <a:ext cx="8462959" cy="346991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Important Dates</a:t>
            </a:r>
          </a:p>
          <a:p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/>
            </a:endParaRPr>
          </a:p>
          <a:p>
            <a:pPr algn="l"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Our sale starts _______ and ends _______.</a:t>
            </a:r>
          </a:p>
          <a:p>
            <a:pPr algn="l"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Show &amp; Sell dates are _____ at __________  	and _____  at _____________ .</a:t>
            </a:r>
          </a:p>
          <a:p>
            <a:pPr algn="l"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 Orders are due _______________.</a:t>
            </a:r>
          </a:p>
          <a:p>
            <a:pPr algn="l"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Popcorn Pick Up is _____ at ___________ </a:t>
            </a:r>
            <a:r>
              <a:rPr lang="en-US" b="1" i="1" dirty="0">
                <a:latin typeface="Georgia" pitchFamily="18" charset="0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E561F3A0-11BF-4CCA-86F2-2E0592D286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3382" y="-288821"/>
            <a:ext cx="5860827" cy="1990293"/>
          </a:xfrm>
        </p:spPr>
        <p:txBody>
          <a:bodyPr>
            <a:normAutofit/>
          </a:bodyPr>
          <a:lstStyle/>
          <a:p>
            <a:r>
              <a:rPr 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Our Sale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641" y="2815217"/>
            <a:ext cx="8205537" cy="3766057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Here’s what you’re getting tonight…</a:t>
            </a:r>
          </a:p>
          <a:p>
            <a:pPr algn="l"/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 </a:t>
            </a:r>
          </a:p>
          <a:p>
            <a:pPr algn="l"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 Family Guide that includes the Order   	Form 	&amp; Prize Forms</a:t>
            </a:r>
          </a:p>
          <a:p>
            <a:pPr algn="l">
              <a:buFont typeface="Arial"/>
              <a:buChar char="•"/>
            </a:pPr>
            <a:r>
              <a:rPr lang="en-US" b="1" i="1" dirty="0">
                <a:solidFill>
                  <a:srgbClr val="002060"/>
                </a:solidFill>
                <a:latin typeface="Georgia" pitchFamily="18" charset="0"/>
                <a:cs typeface="Arial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Council Incentive Sheets</a:t>
            </a:r>
          </a:p>
          <a:p>
            <a:pPr algn="l"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 Product Samples</a:t>
            </a:r>
          </a:p>
          <a:p>
            <a:pPr algn="l"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 Etc.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PwerPntBackground_cropped.jpg">
            <a:extLst>
              <a:ext uri="{FF2B5EF4-FFF2-40B4-BE49-F238E27FC236}">
                <a16:creationId xmlns:a16="http://schemas.microsoft.com/office/drawing/2014/main" id="{A424441D-D8B4-407B-939E-B72A9821C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563" y="-278989"/>
            <a:ext cx="5860827" cy="1990293"/>
          </a:xfrm>
        </p:spPr>
        <p:txBody>
          <a:bodyPr>
            <a:normAutofit/>
          </a:bodyPr>
          <a:lstStyle/>
          <a:p>
            <a:r>
              <a:rPr 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Our Sale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24" y="2366342"/>
            <a:ext cx="7742517" cy="3469919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       Do you have questions or want                                                  					to learn more?</a:t>
            </a:r>
          </a:p>
          <a:p>
            <a:pPr algn="l"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Contact our Popcorn Kernel </a:t>
            </a:r>
          </a:p>
          <a:p>
            <a:pPr algn="l"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Name and Phone</a:t>
            </a:r>
          </a:p>
          <a:p>
            <a:pPr algn="l"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For tips, tools &amp; product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 information go to</a:t>
            </a:r>
          </a:p>
          <a:p>
            <a:pPr algn="l">
              <a:spcBef>
                <a:spcPts val="0"/>
              </a:spcBef>
            </a:pPr>
            <a:r>
              <a:rPr lang="en-US" b="1" i="1" dirty="0">
                <a:latin typeface="Georgia" pitchFamily="18" charset="0"/>
                <a:cs typeface="Arial"/>
              </a:rPr>
              <a:t>  </a:t>
            </a:r>
            <a:r>
              <a:rPr lang="en-US" b="1" i="1" dirty="0">
                <a:solidFill>
                  <a:srgbClr val="C00000"/>
                </a:solidFill>
                <a:latin typeface="Georgia" pitchFamily="18" charset="0"/>
                <a:cs typeface="Arial"/>
                <a:hlinkClick r:id="rId4"/>
              </a:rPr>
              <a:t>www.campmasters.org</a:t>
            </a:r>
            <a:r>
              <a:rPr lang="en-US" b="1" i="1" dirty="0">
                <a:solidFill>
                  <a:srgbClr val="C00000"/>
                </a:solidFill>
                <a:latin typeface="Georgia" pitchFamily="18" charset="0"/>
                <a:cs typeface="Arial"/>
              </a:rPr>
              <a:t> </a:t>
            </a:r>
          </a:p>
        </p:txBody>
      </p:sp>
      <p:pic>
        <p:nvPicPr>
          <p:cNvPr id="5" name="Picture 4" descr="CM.org Screen Shoo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217" y="4446517"/>
            <a:ext cx="3396118" cy="23136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D91D3F4E-3DB7-43CE-9DDE-E4AD05609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1492720"/>
            <a:ext cx="8374731" cy="492335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Thank you</a:t>
            </a:r>
            <a:b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and have a</a:t>
            </a:r>
            <a:b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GREAT SALE !!</a:t>
            </a:r>
            <a:endParaRPr lang="en-US" sz="5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6A1946-51A2-494D-AE0B-BC2635FBC87E}"/>
              </a:ext>
            </a:extLst>
          </p:cNvPr>
          <p:cNvSpPr txBox="1">
            <a:spLocks/>
          </p:cNvSpPr>
          <p:nvPr/>
        </p:nvSpPr>
        <p:spPr>
          <a:xfrm>
            <a:off x="3265563" y="-278989"/>
            <a:ext cx="5860827" cy="1990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Our Sale</a:t>
            </a:r>
            <a:endParaRPr lang="en-US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1492720"/>
            <a:ext cx="8374731" cy="492335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How are we going to do all this fun stuff? </a:t>
            </a:r>
            <a:endParaRPr lang="en-US" sz="5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98CFFADE-2F58-422A-AC1D-8F6D9B9BAA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99" y="912625"/>
            <a:ext cx="8765059" cy="4923356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By Selling </a:t>
            </a:r>
            <a:br>
              <a:rPr lang="en-US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CAMP MASTERS Popcorn!!!!</a:t>
            </a:r>
          </a:p>
        </p:txBody>
      </p:sp>
      <p:pic>
        <p:nvPicPr>
          <p:cNvPr id="7" name="Picture 6" descr="2014PwerPntBackground_cropped.jpg">
            <a:extLst>
              <a:ext uri="{FF2B5EF4-FFF2-40B4-BE49-F238E27FC236}">
                <a16:creationId xmlns:a16="http://schemas.microsoft.com/office/drawing/2014/main" id="{C641E616-7D91-4338-85FD-3E921DA1DE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D6909EE-A3F6-4F53-9E76-1237D9051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47" y="4836762"/>
            <a:ext cx="2163098" cy="2163098"/>
          </a:xfrm>
          <a:prstGeom prst="rect">
            <a:avLst/>
          </a:prstGeom>
        </p:spPr>
      </p:pic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816D1975-6FDE-4947-BE58-14C64C341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012" y="4741538"/>
            <a:ext cx="1580117" cy="1929718"/>
          </a:xfrm>
          <a:prstGeom prst="rect">
            <a:avLst/>
          </a:prstGeom>
        </p:spPr>
      </p:pic>
      <p:pic>
        <p:nvPicPr>
          <p:cNvPr id="11" name="Picture 10" descr="Calendar&#10;&#10;Description automatically generated">
            <a:extLst>
              <a:ext uri="{FF2B5EF4-FFF2-40B4-BE49-F238E27FC236}">
                <a16:creationId xmlns:a16="http://schemas.microsoft.com/office/drawing/2014/main" id="{446E9511-F03D-4A32-B9AB-E3BE1AA5F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396" y="4694903"/>
            <a:ext cx="1962182" cy="1962182"/>
          </a:xfrm>
          <a:prstGeom prst="rect">
            <a:avLst/>
          </a:prstGeom>
        </p:spPr>
      </p:pic>
      <p:pic>
        <p:nvPicPr>
          <p:cNvPr id="14" name="Picture 13" descr="A picture containing map&#10;&#10;Description automatically generated">
            <a:extLst>
              <a:ext uri="{FF2B5EF4-FFF2-40B4-BE49-F238E27FC236}">
                <a16:creationId xmlns:a16="http://schemas.microsoft.com/office/drawing/2014/main" id="{449F8E8B-20ED-4E13-BB8B-A0DD420E6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7236" y="4711135"/>
            <a:ext cx="1580117" cy="19297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4PwerPntBackground_cropped.jpg">
            <a:extLst>
              <a:ext uri="{FF2B5EF4-FFF2-40B4-BE49-F238E27FC236}">
                <a16:creationId xmlns:a16="http://schemas.microsoft.com/office/drawing/2014/main" id="{A9B980F8-3751-416F-B2C7-81C5BC502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5217"/>
            <a:ext cx="6400800" cy="3469919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2182" y="-172977"/>
            <a:ext cx="6206202" cy="199029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Why 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CAMP MASTERS Popcorn?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5A2D1A8-EA01-4953-8143-C57EBE3A6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427" y="2022434"/>
            <a:ext cx="6833619" cy="50554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837" y="2717490"/>
            <a:ext cx="6400800" cy="34699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It’s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EASY TO SELL </a:t>
            </a: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&amp;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people 	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LOVE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 to Support Scouts     	 </a:t>
            </a: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by purchasing delicious	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CAMP MASTERS</a:t>
            </a:r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Arial"/>
              </a:rPr>
              <a:t> Popcorn</a:t>
            </a:r>
          </a:p>
        </p:txBody>
      </p:sp>
      <p:pic>
        <p:nvPicPr>
          <p:cNvPr id="7" name="Picture 6" descr="2014PwerPntBackground_cropped.jpg">
            <a:extLst>
              <a:ext uri="{FF2B5EF4-FFF2-40B4-BE49-F238E27FC236}">
                <a16:creationId xmlns:a16="http://schemas.microsoft.com/office/drawing/2014/main" id="{CCA3F6F3-7561-4C68-8CA7-F3D5194AAA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EDC6EF0-779E-452E-8BB6-A6CD7FF88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182" y="-172978"/>
            <a:ext cx="6206202" cy="199029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Why 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CAMP MASTERS Popcorn?</a:t>
            </a:r>
          </a:p>
        </p:txBody>
      </p:sp>
      <p:pic>
        <p:nvPicPr>
          <p:cNvPr id="4" name="Picture 3" descr="A picture containing food, fruit, vegetable&#10;&#10;Description automatically generated">
            <a:extLst>
              <a:ext uri="{FF2B5EF4-FFF2-40B4-BE49-F238E27FC236}">
                <a16:creationId xmlns:a16="http://schemas.microsoft.com/office/drawing/2014/main" id="{28A93B7E-D894-4311-8D6C-5ED94F583A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56" b="33193"/>
          <a:stretch/>
        </p:blipFill>
        <p:spPr>
          <a:xfrm>
            <a:off x="0" y="5328262"/>
            <a:ext cx="5059018" cy="1529738"/>
          </a:xfrm>
          <a:prstGeom prst="rect">
            <a:avLst/>
          </a:prstGeom>
        </p:spPr>
      </p:pic>
      <p:pic>
        <p:nvPicPr>
          <p:cNvPr id="6" name="Picture 5" descr="A close up of popcorn&#10;&#10;Description automatically generated with medium confidence">
            <a:extLst>
              <a:ext uri="{FF2B5EF4-FFF2-40B4-BE49-F238E27FC236}">
                <a16:creationId xmlns:a16="http://schemas.microsoft.com/office/drawing/2014/main" id="{2C6A160B-3AD5-411A-8906-12843F7B52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781"/>
          <a:stretch/>
        </p:blipFill>
        <p:spPr>
          <a:xfrm>
            <a:off x="1553818" y="5516819"/>
            <a:ext cx="6400799" cy="1341181"/>
          </a:xfrm>
          <a:prstGeom prst="rect">
            <a:avLst/>
          </a:prstGeom>
        </p:spPr>
      </p:pic>
      <p:pic>
        <p:nvPicPr>
          <p:cNvPr id="9" name="Picture 8" descr="A picture containing food, fruit, nut, vegetable&#10;&#10;Description automatically generated">
            <a:extLst>
              <a:ext uri="{FF2B5EF4-FFF2-40B4-BE49-F238E27FC236}">
                <a16:creationId xmlns:a16="http://schemas.microsoft.com/office/drawing/2014/main" id="{BB82B24D-F2EF-4C57-B374-1B2ECD7777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6490" b="17976"/>
          <a:stretch/>
        </p:blipFill>
        <p:spPr>
          <a:xfrm>
            <a:off x="5425108" y="5381871"/>
            <a:ext cx="3718892" cy="14761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4237" y="2772109"/>
            <a:ext cx="3914850" cy="3469919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You will earn GREAT  PRIZES!!</a:t>
            </a:r>
          </a:p>
        </p:txBody>
      </p:sp>
      <p:pic>
        <p:nvPicPr>
          <p:cNvPr id="6" name="Picture 5" descr="2014PwerPntBackground_cropped.jpg">
            <a:extLst>
              <a:ext uri="{FF2B5EF4-FFF2-40B4-BE49-F238E27FC236}">
                <a16:creationId xmlns:a16="http://schemas.microsoft.com/office/drawing/2014/main" id="{D6730D1E-F817-41CA-888E-D060A37BB3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CFE7C0-BC8D-4BD0-B89A-6EA76FDD1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182" y="-172978"/>
            <a:ext cx="6206202" cy="199029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Why 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CAMP MASTERS Popcorn?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643EB825-6CF6-4045-045B-2F4A23804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" r="68042" b="2344"/>
          <a:stretch/>
        </p:blipFill>
        <p:spPr bwMode="auto">
          <a:xfrm>
            <a:off x="0" y="2163098"/>
            <a:ext cx="4207027" cy="46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-307755"/>
            <a:ext cx="5860827" cy="1990293"/>
          </a:xfrm>
        </p:spPr>
        <p:txBody>
          <a:bodyPr>
            <a:normAutofit/>
          </a:bodyPr>
          <a:lstStyle/>
          <a:p>
            <a:r>
              <a:rPr 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Prizes!!!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3318" y="3076266"/>
            <a:ext cx="2992636" cy="1841089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Earn Amazon Gift Cards and buy the prizes you want by selling popcorn this year!</a:t>
            </a:r>
          </a:p>
        </p:txBody>
      </p:sp>
      <p:pic>
        <p:nvPicPr>
          <p:cNvPr id="8" name="Picture 7" descr="2014PwerPntBackground_cropped.jpg">
            <a:extLst>
              <a:ext uri="{FF2B5EF4-FFF2-40B4-BE49-F238E27FC236}">
                <a16:creationId xmlns:a16="http://schemas.microsoft.com/office/drawing/2014/main" id="{DFC133AB-F516-4A03-8298-E12DD5D1F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2E5E8B-0B82-4433-B516-5B258DE9BBCD}"/>
              </a:ext>
            </a:extLst>
          </p:cNvPr>
          <p:cNvSpPr txBox="1">
            <a:spLocks/>
          </p:cNvSpPr>
          <p:nvPr/>
        </p:nvSpPr>
        <p:spPr>
          <a:xfrm>
            <a:off x="3432182" y="-172978"/>
            <a:ext cx="6206202" cy="1990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Why </a:t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CAMP MASTERS Popcorn?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4811F30-9773-6DEF-9653-70D2A2166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31" y="2212293"/>
            <a:ext cx="5782387" cy="46478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>
            <a:extLst>
              <a:ext uri="{FF2B5EF4-FFF2-40B4-BE49-F238E27FC236}">
                <a16:creationId xmlns:a16="http://schemas.microsoft.com/office/drawing/2014/main" id="{FDF72F11-F866-4A26-9840-C871676F4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1" b="47895"/>
          <a:stretch/>
        </p:blipFill>
        <p:spPr>
          <a:xfrm>
            <a:off x="0" y="0"/>
            <a:ext cx="9128474" cy="216309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5242" y="-86418"/>
            <a:ext cx="7398327" cy="3469919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High Achiever Prizes</a:t>
            </a:r>
            <a:r>
              <a:rPr lang="en-US" sz="3400" b="1" dirty="0">
                <a:solidFill>
                  <a:schemeClr val="bg1"/>
                </a:solidFill>
                <a:latin typeface="Georgia" pitchFamily="18" charset="0"/>
                <a:cs typeface="Arial"/>
              </a:rPr>
              <a:t> </a:t>
            </a:r>
          </a:p>
          <a:p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from </a:t>
            </a:r>
          </a:p>
          <a:p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CAMP MASTERS!!!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248765-7F4B-494E-B025-5534EF6A52D1}"/>
              </a:ext>
            </a:extLst>
          </p:cNvPr>
          <p:cNvSpPr txBox="1">
            <a:spLocks/>
          </p:cNvSpPr>
          <p:nvPr/>
        </p:nvSpPr>
        <p:spPr>
          <a:xfrm>
            <a:off x="616156" y="1812423"/>
            <a:ext cx="7702319" cy="1990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2"/>
                </a:solidFill>
                <a:latin typeface="Georgia" pitchFamily="18" charset="0"/>
                <a:ea typeface="+mj-ea"/>
                <a:cs typeface="Impact"/>
              </a:rPr>
              <a:t>Sell $3,000 or more and earn a Camping Package or Visa Rewards Card for 5% of your Total Sale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  <p:pic>
        <p:nvPicPr>
          <p:cNvPr id="6" name="Picture 5" descr="A picture containing text, outdoor object, tent, accessory&#10;&#10;Description automatically generated">
            <a:extLst>
              <a:ext uri="{FF2B5EF4-FFF2-40B4-BE49-F238E27FC236}">
                <a16:creationId xmlns:a16="http://schemas.microsoft.com/office/drawing/2014/main" id="{1EA34270-39BC-434F-A2ED-5A8652783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66" y="3520092"/>
            <a:ext cx="5732892" cy="1997335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4E3E09-AE6A-49F2-B824-53E1BDF09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371626"/>
            <a:ext cx="4103049" cy="14167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928</Words>
  <Application>Microsoft Office PowerPoint</Application>
  <PresentationFormat>On-screen Show (4:3)</PresentationFormat>
  <Paragraphs>146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Georgia</vt:lpstr>
      <vt:lpstr>Impact</vt:lpstr>
      <vt:lpstr>Symbol</vt:lpstr>
      <vt:lpstr>Office Theme</vt:lpstr>
      <vt:lpstr>Welcome to  Pack 123  Popcorn Kickoff !!</vt:lpstr>
      <vt:lpstr>It’s going to be an AWESOME Year !!</vt:lpstr>
      <vt:lpstr>How are we going to do all this fun stuff? </vt:lpstr>
      <vt:lpstr>By Selling  CAMP MASTERS Popcorn!!!!</vt:lpstr>
      <vt:lpstr>Why  CAMP MASTERS Popcorn?</vt:lpstr>
      <vt:lpstr>Why  CAMP MASTERS Popcorn?</vt:lpstr>
      <vt:lpstr>Why  CAMP MASTERS Popcorn?</vt:lpstr>
      <vt:lpstr>Prizes!!!</vt:lpstr>
      <vt:lpstr>PowerPoint Presentation</vt:lpstr>
      <vt:lpstr>Unit Prizes!!!</vt:lpstr>
      <vt:lpstr> Council Prizes!!</vt:lpstr>
      <vt:lpstr>Our Sale!!!!</vt:lpstr>
      <vt:lpstr>What we’re selling</vt:lpstr>
      <vt:lpstr>PowerPoint Presentation</vt:lpstr>
      <vt:lpstr>How to sell…</vt:lpstr>
      <vt:lpstr>Show &amp; Sell Locations</vt:lpstr>
      <vt:lpstr>How to sell…</vt:lpstr>
      <vt:lpstr>Self Register to Sell Online…</vt:lpstr>
      <vt:lpstr>Sell Online…</vt:lpstr>
      <vt:lpstr>Our Sale</vt:lpstr>
      <vt:lpstr>Scouts, what’s your  GOAL ?</vt:lpstr>
      <vt:lpstr>Our Sale</vt:lpstr>
      <vt:lpstr>Our Sale</vt:lpstr>
      <vt:lpstr>Our Sale</vt:lpstr>
      <vt:lpstr>Thank you and have a GREAT SALE !!</vt:lpstr>
    </vt:vector>
  </TitlesOfParts>
  <Company>Nienaber Marketing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Bosma</dc:creator>
  <cp:lastModifiedBy>Lauren Taylor</cp:lastModifiedBy>
  <cp:revision>87</cp:revision>
  <dcterms:created xsi:type="dcterms:W3CDTF">2013-01-23T18:11:02Z</dcterms:created>
  <dcterms:modified xsi:type="dcterms:W3CDTF">2022-06-30T21:15:59Z</dcterms:modified>
</cp:coreProperties>
</file>